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Masters/slideMaster1.xml" ContentType="application/vnd.openxmlformats-officedocument.presentationml.slideMaster+xml"/>
  <Override PartName="/ppt/notesSlides/notesSlide2.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5"/>
  </p:notesMasterIdLst>
  <p:sldIdLst>
    <p:sldId id="400" r:id="rId2"/>
    <p:sldId id="315" r:id="rId3"/>
    <p:sldId id="316" r:id="rId4"/>
    <p:sldId id="317" r:id="rId5"/>
    <p:sldId id="401" r:id="rId6"/>
    <p:sldId id="318" r:id="rId7"/>
    <p:sldId id="319" r:id="rId8"/>
    <p:sldId id="320" r:id="rId9"/>
    <p:sldId id="321" r:id="rId10"/>
    <p:sldId id="322" r:id="rId11"/>
    <p:sldId id="323" r:id="rId12"/>
    <p:sldId id="324" r:id="rId13"/>
    <p:sldId id="325" r:id="rId14"/>
    <p:sldId id="326" r:id="rId15"/>
    <p:sldId id="327" r:id="rId16"/>
    <p:sldId id="328" r:id="rId17"/>
    <p:sldId id="329" r:id="rId18"/>
    <p:sldId id="331" r:id="rId19"/>
    <p:sldId id="332" r:id="rId20"/>
    <p:sldId id="333" r:id="rId21"/>
    <p:sldId id="334" r:id="rId22"/>
    <p:sldId id="335" r:id="rId23"/>
    <p:sldId id="363" r:id="rId24"/>
    <p:sldId id="338" r:id="rId25"/>
    <p:sldId id="339" r:id="rId26"/>
    <p:sldId id="365" r:id="rId27"/>
    <p:sldId id="345" r:id="rId28"/>
    <p:sldId id="378" r:id="rId29"/>
    <p:sldId id="379" r:id="rId30"/>
    <p:sldId id="380" r:id="rId31"/>
    <p:sldId id="381" r:id="rId32"/>
    <p:sldId id="382" r:id="rId33"/>
    <p:sldId id="383" r:id="rId34"/>
    <p:sldId id="384" r:id="rId35"/>
    <p:sldId id="347" r:id="rId36"/>
    <p:sldId id="386" r:id="rId37"/>
    <p:sldId id="387" r:id="rId38"/>
    <p:sldId id="349" r:id="rId39"/>
    <p:sldId id="388" r:id="rId40"/>
    <p:sldId id="389" r:id="rId41"/>
    <p:sldId id="390" r:id="rId42"/>
    <p:sldId id="351" r:id="rId43"/>
    <p:sldId id="352" r:id="rId44"/>
    <p:sldId id="353" r:id="rId45"/>
    <p:sldId id="354" r:id="rId46"/>
    <p:sldId id="355" r:id="rId47"/>
    <p:sldId id="391" r:id="rId48"/>
    <p:sldId id="392" r:id="rId49"/>
    <p:sldId id="395" r:id="rId50"/>
    <p:sldId id="394" r:id="rId51"/>
    <p:sldId id="393" r:id="rId52"/>
    <p:sldId id="396" r:id="rId53"/>
    <p:sldId id="356" r:id="rId54"/>
    <p:sldId id="357" r:id="rId55"/>
    <p:sldId id="397" r:id="rId56"/>
    <p:sldId id="398" r:id="rId57"/>
    <p:sldId id="358" r:id="rId58"/>
    <p:sldId id="399" r:id="rId59"/>
    <p:sldId id="267" r:id="rId60"/>
    <p:sldId id="266" r:id="rId61"/>
    <p:sldId id="264" r:id="rId62"/>
    <p:sldId id="265" r:id="rId63"/>
    <p:sldId id="263" r:id="rId64"/>
    <p:sldId id="259" r:id="rId65"/>
    <p:sldId id="261" r:id="rId66"/>
    <p:sldId id="262" r:id="rId67"/>
    <p:sldId id="268" r:id="rId68"/>
    <p:sldId id="269" r:id="rId69"/>
    <p:sldId id="276" r:id="rId70"/>
    <p:sldId id="277" r:id="rId71"/>
    <p:sldId id="402" r:id="rId72"/>
    <p:sldId id="279" r:id="rId73"/>
    <p:sldId id="270" r:id="rId74"/>
    <p:sldId id="280" r:id="rId75"/>
    <p:sldId id="360" r:id="rId76"/>
    <p:sldId id="403" r:id="rId77"/>
    <p:sldId id="282" r:id="rId78"/>
    <p:sldId id="281" r:id="rId79"/>
    <p:sldId id="274" r:id="rId80"/>
    <p:sldId id="275" r:id="rId81"/>
    <p:sldId id="361" r:id="rId82"/>
    <p:sldId id="405" r:id="rId83"/>
    <p:sldId id="288" r:id="rId84"/>
    <p:sldId id="289" r:id="rId85"/>
    <p:sldId id="283" r:id="rId86"/>
    <p:sldId id="308" r:id="rId87"/>
    <p:sldId id="291" r:id="rId88"/>
    <p:sldId id="312" r:id="rId89"/>
    <p:sldId id="309" r:id="rId90"/>
    <p:sldId id="310" r:id="rId91"/>
    <p:sldId id="311" r:id="rId92"/>
    <p:sldId id="406" r:id="rId93"/>
    <p:sldId id="346" r:id="rId94"/>
    <p:sldId id="407" r:id="rId95"/>
    <p:sldId id="348" r:id="rId96"/>
    <p:sldId id="408" r:id="rId97"/>
    <p:sldId id="350" r:id="rId98"/>
    <p:sldId id="409" r:id="rId99"/>
    <p:sldId id="410" r:id="rId100"/>
    <p:sldId id="411" r:id="rId101"/>
    <p:sldId id="412" r:id="rId102"/>
    <p:sldId id="413" r:id="rId103"/>
    <p:sldId id="414" r:id="rId104"/>
    <p:sldId id="366" r:id="rId105"/>
    <p:sldId id="415" r:id="rId106"/>
    <p:sldId id="359" r:id="rId107"/>
    <p:sldId id="367" r:id="rId108"/>
    <p:sldId id="369" r:id="rId109"/>
    <p:sldId id="368" r:id="rId110"/>
    <p:sldId id="416" r:id="rId111"/>
    <p:sldId id="425" r:id="rId112"/>
    <p:sldId id="427" r:id="rId113"/>
    <p:sldId id="426" r:id="rId1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3" d="100"/>
          <a:sy n="83" d="100"/>
        </p:scale>
        <p:origin x="732" y="51"/>
      </p:cViewPr>
      <p:guideLst>
        <p:guide orient="horz" pos="2160"/>
        <p:guide pos="2880"/>
      </p:guideLst>
    </p:cSldViewPr>
  </p:slideViewPr>
  <p:notesTextViewPr>
    <p:cViewPr>
      <p:scale>
        <a:sx n="100" d="100"/>
        <a:sy n="100" d="100"/>
      </p:scale>
      <p:origin x="0" y="0"/>
    </p:cViewPr>
  </p:notesTextViewPr>
  <p:sorterViewPr>
    <p:cViewPr>
      <p:scale>
        <a:sx n="61" d="100"/>
        <a:sy n="61" d="100"/>
      </p:scale>
      <p:origin x="0" y="13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ableStyles" Target="tableStyle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customXml" Target="../customXml/item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customXml" Target="../customXml/item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customXml" Target="../customXml/item3.xml"/></Relationships>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43.62292" units="1/cm"/>
          <inkml:channelProperty channel="F" name="resolution" value="0" units="1/dev"/>
          <inkml:channelProperty channel="T" name="resolution" value="1" units="1/dev"/>
        </inkml:channelProperties>
      </inkml:inkSource>
      <inkml:timestamp xml:id="ts0" timeString="2021-08-26T09:15:20.736"/>
    </inkml:context>
    <inkml:brush xml:id="br0">
      <inkml:brushProperty name="width" value="0.05292" units="cm"/>
      <inkml:brushProperty name="height" value="0.05292" units="cm"/>
      <inkml:brushProperty name="color" value="#FF0000"/>
    </inkml:brush>
  </inkml:definitions>
  <inkml:trace contextRef="#ctx0" brushRef="#br0">19390 8543 136 0,'-35'-23'52'0,"29"20"-41"0,-3 3-2 0,2 3-5 15,1-1-7-15,-7 4 0 16,-3 1-1-16,-3 12 3 16,-3 2-2-16,0 11-1 15,-7 0 3-15,4 5 2 16,3 2-2-16,-1 4 0 16,4 7-4-16,3 13-1 15,4 12 0-15,2-4 2 0,7-2-12 0,3-6-1 16,6-7-5-1,7-1-2-15,3-10-2 16,3-5 1-16,6-11 9 16,4-5 7-16,0-13 6 15,-1-9 2-15,-2-7 3 16,-1-6 3-16,0-7 9 0,1-3 3 16,-1-8 3-16,1-6 2 15,-1-10-10-15,0-13-2 0,1-6-2 16,-4 6 2-16,-6 5 6 15,-3 3 2-15,-7 0-1 16,-6 5 2-16,-6 2-4 16,-10 4 1-16,-3 7-9 15,-7 3-4-15,1 2-2 16,-7 12-6 0,-3 7-1-16,-3 5 0 0,-3 6 2 15,-4 7-1-15,1 3 1 16,3 6 3-16,2-3 0 15,8 5-2-15,2 0 2 16,7 3-1-16,3 0 0 16,6 2-3-16,7-2 1 15,9 3-11-15,10-4-10 16,9-9 9-16,10-6 3 16,6-8 6-16,6-6 0 15,1-7 2-15,5-11-2 0,1-5 2 16,6-5 3-16,1-19 1 15,-1-11 3-15,-3-2 3 16,-7 3 2 0,-5-6 1-16,-7 5 7 15,-7-4 2-15,-6-4-6 16,-6 6-2-16,-6 0-1 16,-7 10 2-16,-6 6 1 15,-4 10 1-15,-2 6-4 16,-4 5 0-16,-3 8-7 15,0 5-1-15,-3 8 0 0,0 8-3 0,-3 18 2 16,3 19-4-16,0 16 1 16,3 8 0-16,3 5 2 15,4 8 1-15,3 16 1 16,6 3 0-16,3-3 0 0,3-5-5 16,4-3 1-16,2 0-9 15,4 0-15 1,3-6 6-16,0-12 9 15,3-3 5 1,1-8 3-16,-4-11 4 16,0-8-5-16,0-10 0 15,-3-3 3-15,-4-7 1 16,1-4 15-16,-3-7 8 16,-4-6-1-16,-3-5 0 0,-3-8-9 15,0-10-2 1,-6-6-3-16,-1-5-1 15,-5 3-3-15,-1-3 1 16,-3 5 0-16,-3 3 1 0,0 5-2 16,3 0 1-16,0 6-4 15,4-1 0-15,-1 6-1 0,3 0-2 16,7-3-4-16,3 3 0 16,7-3 2-16,2-5 3 15,4-3-5-15,6-8-2 0,3-8 6 16,3-5 3-16,1-2 0 15,-4-1-2-15,0-5 4 32,1 8 1-32,-4 0-3 15,0 3 1-15,-7 2 0 0,-2 3 2 16,-4 8 1-16,-3 0 3 16,-3 5-8-16,0 8-3 15,0 3-2-15,-3 5-1 16,0 0 0-16,0 8 0 15,0 8 2-15,0 3 2 0,-1 2 2 16,1 5 1-16,3 1 3 16,0 7 3-16,0 1-4 15,0 10-3-15,0 11-2 16,3 10 0-16,4 0 3 16,-1 0 0-16,0 3 1 15,1-8 0 1,-1-3 0-16,0 0 0 15,1 1 2-15,-1-6 1 16,-3-3-4-16,1-5 1 16,-1-10 2-16,0-4 3 0,-3-7 2 15,0-3 3-15,0 1 12 16,0-9 8-16,0-5-11 16,0-3-5-16,0-5-12 0,3-7-1 15,0-4-1-15,0-2-3 16,4 2 2-16,-1-2-1 0,0 3-2 15,4 2 0-15,-1-3 3 16,1 6-2-16,0 2 1 16,2-2 4-16,1 5 1 15,0 3-6-15,-1 2-2 0,1 3-1 16,6 3 4-16,-3 2-1 16,0 3 1-16,0 5 2 15,3-2 2-15,-3 0-1 16,3 2-1-16,-3 0-2 15,-1-2 1-15,1-6 3 16,0-2 1 0,0-3-1-16,0-3-2 15,0-2-2-15,-3-3 1 16,-1-6 1-16,1 1 2 16,0 0 1-16,-4-6 1 0,1 1-2 15,-4-6-2-15,0 3-2 16,-2-3 1-16,-4 6 1 15,0-1 2-15,0 6 1 0,-4 2 1 16,1 3-2-16,0 3 1 16,0 0-7-16,-4 10-1 15,4 0 2-15,-3 6 1 16,3 2 2-16,0 6 0 16,-1-3-3-16,4-1 2 15,0 4-1 1,0-3 0-16,4 2 2 15,2-2 0-15,3 0 0 0,1 3 0 0,3-6 0 16,3-3 0-16,3 4-3 16,0-6 0-16,0-3 2 15,3-5 0-15,-3-3 3 16,0-2 1 0,0-3-1-16,0-3-2 15,-3 1 3-15,0-3 2 16,-3-1-2-16,-4-1-2 15,-3-1 2-15,-2-3 0 0,-4 1-1 16,-4 2-2-16,1 0 1 16,-3 3-1-16,0 2 2 15,-1-2 3-15,1 5-2 0,0 3-2 16,-1-1-3-16,1 4-1 31,0-1 2-31,2 0 0 16,1 3-2-16,0 0 0 15,0 0-1-15,3 3 3 16,0 2 0-16,3 3 1 16,0 0-3-16,4 5 0 0,-1-2 2 15,3 2 2-15,1-2-2 16,3 2 0-16,-1-2 1 16,1-1 0-16,0-2 0 15,-1 5 2-15,1-5-1 16,0 0-1-16,0 0-2 15,-1-3 1-15,1 3 1 0,-4-2 2 16,1-1-3-16,-1-2 0 16,1-1 1-16,0-2 0 15,-1 0 0-15,1-2 0 0,-1-4 0 16,1 1 2-16,-1-6 1 16,1 4 1-16,-1-4 0 31,-2-2 2-31,-1-3-3 0,0 3-2 15,-3-1 2-15,1 1 0 16,-4 5-4-16,0 0-1 16,0 3 1-16,0 0 0 15,0 2 1-15,0 3 0 16,6 3-3-16,0 2 0 16,1 3 2-16,-1 3 0 0,4 2 1 15,-1 0 0-15,1-2 0 16,5 2 0-16,-2 0 0 15,0-2 0-15,0-1 0 16,-1-2 0-16,-2 3 0 16,-1-6 0-16,1-2 0 15,-1-1 2-15,4-2-1 0,0-2-1 16,-1-4-2-16,1-7 1 16,3 3 1-16,-3-6 2 15,-1-3-6-15,1 1 1 0,-3 2 1 16,-1 0 3-16,-2 5 2 15,-1 1 1-15,0-1 0 32,-3 6 0-32,1 2-5 0,-4 3 1 15,3 5-2-15,0 9 0 16,3-4 2-16,1 1 0 16,-1-1-3-16,4 6 2 15,-1-2-1-15,1-4 0 16,-1 3 4-16,4-5 1 15,-1-2-4-15,1-1-1 0,0-2 1 16,0-3 0-16,-1 0 3 16,1-3 1-16,0-2 1 15,-4-1 2 1,1-4 3-16,-1-4 2 16,-2 1-1-16,-1 0-1 15,-3-5-3-15,-3 2-1 16,0-3-3-16,-3 1-2 15,0-1-2-15,0 1 1 16,-1 2-4-16,1 0 1 16,0 8 0-16,0 0-1 15,3 3-5-15,0 5-10 16,3 8 6-16,3 2 2 16,4 3 3-16,-1 1 6 15,4-1 1-15,0 3 4 0,3-3 1 16,-4 0-4-16,1 3-1 15,0-5 1-15,0-1 2 16,-4 1 0-16,1 5-1 16,-1-6 1-16,-3 1-1 15,1 2 2-15,-1-2 1 0,-3-1-4 16,1-2 1-16,-1 0 0 16,-3 0 0-16,0-3-7 15,0-5 0-15,0 0-43 16</inkml:trace>
  <inkml:trace contextRef="#ctx0" brushRef="#br0" timeOffset="178.69">21533 8419 188 0,'-9'-3'71'0,"9"3"-55"0,-3 0-7 15,3 0-7-15,0 0-8 0,0 6-1 16,3 2-16-16,0 5-8 16,3 8-36-16,4 5-17 15</inkml:trace>
  <inkml:trace contextRef="#ctx0" brushRef="#br0" timeOffset="963.71">21864 8742 184 0,'-4'-3'68'0,"4"1"-52"0,-3-1-3 0,3 3-3 16,-3-3-7-16,-3 1 0 16,-1-1-10-16,-2 0-5 15,-1 1 6-15,-2-1-2 0,-1 3 1 16,-3 3-1-16,0 2 2 15,0 3 4-15,4 2 1 0,-4 4-2 16,3-4 2-16,4 4-4 16,2 1 1-16,1-1 2 15,6-1 1-15,3 3-4 0,3 0 1 16,4-1 0-16,3 4-1 16,2-6 1-16,1 0 3 15,3 1 0-15,0-4 3 16,1 1-1-16,-1 2-1 15,0-2 1-15,-4-1-1 16,1 1 0 0,-3 5 0-16,-7 0-5 15,-2-1 1-15,-4 7 2 16,-4-4 1-16,-2 1 3 16,0-3 1-16,-1-1-4 15,-2-4 1-15,2-3 0 16,1-3 2-16,0 1-1 15,3-4 2-15,-1-2-2 0,4-2 2 16,7-6-7-16,2-8-1 16,7-13 2-16,6-6 1 15,4-4 2-15,2-1 0 0,4 0 0 16,0 0 2-16,0-2-1 16,-4-3-1-16,-2-2-2 15,-4 4 1 1,-3 6 1-16,-6 8 2 15,-4 3 1-15,-3 7 3 16,-2 3 3-16,-4 6 5 16,-4 7-4-16,1 6 0 15,-3 7-9-15,0 9 0 16,-4 2-1-16,4 5 0 16,-1 1-3-16,4 2 2 0,0-3 1 15,3-2 2-15,3 3-1 16,4-6-1-16,-1 3 1 15,3-1-1-15,4-4 4 16,3-6 5-16,0 0 1 16,3-7 2-16,6-9-4 15,7-8 0 1,3-2-12-16,3-3-4 16,-3-5-73-16</inkml:trace>
  <inkml:trace contextRef="#ctx0" brushRef="#br0" timeOffset="1785.76">19549 9718 216 0,'-13'-5'82'0,"13"7"-64"0,0-4-9 0,0 2-7 0,0 0-11 16,0 0-10-16,-3 13 1 16,0 6 9-16,0 10 3 0,-3 16 4 15,-4 18 2-15,0 11 0 16,1 0-3-16,-1 8 0 15,-2 11 4-15,-1 5 1 16,0-6 0-16,1-7 1 16,-1-5-7-16,0-4 1 15,1-2 5-15,-1-8 4 16,0-5-3-16,4-8-2 16,-1-8 0-16,1-8 1 15,-1-5-1 1,0-6 2-16,4-4-4 15,0-9 0-15,-1-3-45 16,1-2-50-16,3-18 20 16</inkml:trace>
  <inkml:trace contextRef="#ctx0" brushRef="#br0" timeOffset="2565.82">19549 9633 160 0,'-6'-2'63'0,"3"2"-49"0,3 2-6 0,0 1-5 15,-4 2-3-15,-2 1 2 16,0 2-3-16,-4 0 0 15,-3 5 1-15,-2 5-3 0,-4 1 2 16,-1 5 1-16,-2-1 2 16,0 7-1-16,-3 4-1 0,-1 3-2 15,-6 5 1-15,1 3 1 16,-1-5 0-16,0-3 0 16,0-3 0-16,4-7 2 15,3-3 1-15,5-8-1 16,5-3 1-16,2 0 0 15,3-8 1-15,1-2 0 0,6-3 2 0,3-3-5 16,3-5-1-16,6-7-2 16,4-4-2-16,6-7 0 15,0-4 3-15,3 1-2 16,4 0 1-16,-1 0 2 16,4 5 0-16,-4-2 0 15,-3 5 0 1,1 0 2-16,-1 2 3 15,0-2-2-15,0 2-2 16,1 1-3-16,-1 2 1 16,0-3 1-16,0 1 2 15,-3 2-3-15,0-5 0 16,-3 5 1-16,-3 3 2 16,0-3-1-16,-4 5 2 0,-3 1 0 15,1-1 1-15,-4 3 2 16,0 3 3-16,-3 0-2 15,0 2 1-15,0 0-3 16,0 3 2-16,0 0-6 16,0 0-1-16,0 0 2 15,3 3 1 1,0 5-6-16,4 2 0 16,-1 9 1-16,4 5 3 15,-1 8 0-15,4 10 2 16,3 21-4-16,0 11 0 0,0 1 3 15,-1-7 1-15,1-2-4 16,0-5 1-16,0-5 0 16,0-3 2-16,0-6-3 0,3-7 0 15,6-8-87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DA43DB-700C-4BAD-814C-5A41EDED1834}" type="datetimeFigureOut">
              <a:rPr lang="en-US" smtClean="0"/>
              <a:pPr/>
              <a:t>9/6/2021</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3045D21-BAE3-4502-8B66-256A1D90BF83}"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dirty="0"/>
          </a:p>
        </p:txBody>
      </p:sp>
      <p:sp>
        <p:nvSpPr>
          <p:cNvPr id="7172"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en-IN" altLang="en-US" dirty="0"/>
          </a:p>
        </p:txBody>
      </p:sp>
      <p:sp>
        <p:nvSpPr>
          <p:cNvPr id="7173"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6F390D1-6181-4B8F-B1B6-C55C3CC94A15}" type="datetime1">
              <a:rPr lang="en-IN" altLang="en-US" smtClean="0"/>
              <a:pPr fontAlgn="base">
                <a:spcBef>
                  <a:spcPct val="0"/>
                </a:spcBef>
                <a:spcAft>
                  <a:spcPct val="0"/>
                </a:spcAft>
              </a:pPr>
              <a:t>06-09-2021</a:t>
            </a:fld>
            <a:endParaRPr lang="en-IN" altLang="en-US" dirty="0"/>
          </a:p>
        </p:txBody>
      </p:sp>
      <p:sp>
        <p:nvSpPr>
          <p:cNvPr id="7174"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en-IN" altLang="en-US" dirty="0"/>
          </a:p>
        </p:txBody>
      </p:sp>
      <p:sp>
        <p:nvSpPr>
          <p:cNvPr id="7175"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6B25F75F-E1BB-478D-9644-30BB481F7B79}" type="slidenum">
              <a:rPr lang="en-IN" altLang="en-US"/>
              <a:pPr/>
              <a:t>1</a:t>
            </a:fld>
            <a:endParaRPr lang="en-IN" altLang="en-US" dirty="0"/>
          </a:p>
        </p:txBody>
      </p:sp>
    </p:spTree>
    <p:extLst>
      <p:ext uri="{BB962C8B-B14F-4D97-AF65-F5344CB8AC3E}">
        <p14:creationId xmlns:p14="http://schemas.microsoft.com/office/powerpoint/2010/main" val="3949582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sz="1200" dirty="0"/>
              <a:t>Propagation delay is time elapsed between the submission of an input and occurrence of the corresponding output.</a:t>
            </a:r>
            <a:endParaRPr lang="en-IN" dirty="0"/>
          </a:p>
        </p:txBody>
      </p:sp>
      <p:sp>
        <p:nvSpPr>
          <p:cNvPr id="4" name="Slide Number Placeholder 3"/>
          <p:cNvSpPr>
            <a:spLocks noGrp="1"/>
          </p:cNvSpPr>
          <p:nvPr>
            <p:ph type="sldNum" sz="quarter" idx="10"/>
          </p:nvPr>
        </p:nvSpPr>
        <p:spPr/>
        <p:txBody>
          <a:bodyPr/>
          <a:lstStyle/>
          <a:p>
            <a:fld id="{C3045D21-BAE3-4502-8B66-256A1D90BF83}" type="slidenum">
              <a:rPr lang="en-IN" smtClean="0"/>
              <a:pPr/>
              <a:t>60</a:t>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045D21-BAE3-4502-8B66-256A1D90BF83}" type="slidenum">
              <a:rPr lang="en-IN" smtClean="0"/>
              <a:pPr/>
              <a:t>71</a:t>
            </a:fld>
            <a:endParaRPr lang="en-IN"/>
          </a:p>
        </p:txBody>
      </p:sp>
    </p:spTree>
    <p:extLst>
      <p:ext uri="{BB962C8B-B14F-4D97-AF65-F5344CB8AC3E}">
        <p14:creationId xmlns:p14="http://schemas.microsoft.com/office/powerpoint/2010/main" val="956394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6130DD-32EB-4721-81EC-BC5717B4C7AA}" type="slidenum">
              <a:rPr lang="en-IN" smtClean="0"/>
              <a:t>92</a:t>
            </a:fld>
            <a:endParaRPr lang="en-IN"/>
          </a:p>
        </p:txBody>
      </p:sp>
    </p:spTree>
    <p:extLst>
      <p:ext uri="{BB962C8B-B14F-4D97-AF65-F5344CB8AC3E}">
        <p14:creationId xmlns:p14="http://schemas.microsoft.com/office/powerpoint/2010/main" val="3138835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hdr" sz="quarter"/>
          </p:nvPr>
        </p:nvSpPr>
        <p:spPr>
          <a:noFill/>
        </p:spPr>
        <p:txBody>
          <a:bodyPr/>
          <a:lstStyle>
            <a:lvl1pPr defTabSz="892442">
              <a:defRPr>
                <a:solidFill>
                  <a:schemeClr val="tx1"/>
                </a:solidFill>
                <a:latin typeface="Arial" charset="0"/>
              </a:defRPr>
            </a:lvl1pPr>
            <a:lvl2pPr marL="685817" indent="-263776" defTabSz="892442">
              <a:defRPr>
                <a:solidFill>
                  <a:schemeClr val="tx1"/>
                </a:solidFill>
                <a:latin typeface="Arial" charset="0"/>
              </a:defRPr>
            </a:lvl2pPr>
            <a:lvl3pPr marL="1055103" indent="-211021" defTabSz="892442">
              <a:defRPr>
                <a:solidFill>
                  <a:schemeClr val="tx1"/>
                </a:solidFill>
                <a:latin typeface="Arial" charset="0"/>
              </a:defRPr>
            </a:lvl3pPr>
            <a:lvl4pPr marL="1477145" indent="-211021" defTabSz="892442">
              <a:defRPr>
                <a:solidFill>
                  <a:schemeClr val="tx1"/>
                </a:solidFill>
                <a:latin typeface="Arial" charset="0"/>
              </a:defRPr>
            </a:lvl4pPr>
            <a:lvl5pPr marL="1899186" indent="-211021" defTabSz="892442">
              <a:defRPr>
                <a:solidFill>
                  <a:schemeClr val="tx1"/>
                </a:solidFill>
                <a:latin typeface="Arial" charset="0"/>
              </a:defRPr>
            </a:lvl5pPr>
            <a:lvl6pPr marL="2321227" indent="-211021" defTabSz="892442" eaLnBrk="0" fontAlgn="base" hangingPunct="0">
              <a:spcBef>
                <a:spcPct val="0"/>
              </a:spcBef>
              <a:spcAft>
                <a:spcPct val="0"/>
              </a:spcAft>
              <a:defRPr>
                <a:solidFill>
                  <a:schemeClr val="tx1"/>
                </a:solidFill>
                <a:latin typeface="Arial" charset="0"/>
              </a:defRPr>
            </a:lvl6pPr>
            <a:lvl7pPr marL="2743269" indent="-211021" defTabSz="892442" eaLnBrk="0" fontAlgn="base" hangingPunct="0">
              <a:spcBef>
                <a:spcPct val="0"/>
              </a:spcBef>
              <a:spcAft>
                <a:spcPct val="0"/>
              </a:spcAft>
              <a:defRPr>
                <a:solidFill>
                  <a:schemeClr val="tx1"/>
                </a:solidFill>
                <a:latin typeface="Arial" charset="0"/>
              </a:defRPr>
            </a:lvl7pPr>
            <a:lvl8pPr marL="3165310" indent="-211021" defTabSz="892442" eaLnBrk="0" fontAlgn="base" hangingPunct="0">
              <a:spcBef>
                <a:spcPct val="0"/>
              </a:spcBef>
              <a:spcAft>
                <a:spcPct val="0"/>
              </a:spcAft>
              <a:defRPr>
                <a:solidFill>
                  <a:schemeClr val="tx1"/>
                </a:solidFill>
                <a:latin typeface="Arial" charset="0"/>
              </a:defRPr>
            </a:lvl8pPr>
            <a:lvl9pPr marL="3587351" indent="-211021" defTabSz="892442" eaLnBrk="0" fontAlgn="base" hangingPunct="0">
              <a:spcBef>
                <a:spcPct val="0"/>
              </a:spcBef>
              <a:spcAft>
                <a:spcPct val="0"/>
              </a:spcAft>
              <a:defRPr>
                <a:solidFill>
                  <a:schemeClr val="tx1"/>
                </a:solidFill>
                <a:latin typeface="Arial" charset="0"/>
              </a:defRPr>
            </a:lvl9pPr>
          </a:lstStyle>
          <a:p>
            <a:r>
              <a:rPr lang="en-AU">
                <a:latin typeface="Times New Roman" pitchFamily="18" charset="0"/>
              </a:rPr>
              <a:t>Morgan Kaufmann Publishers</a:t>
            </a:r>
          </a:p>
        </p:txBody>
      </p:sp>
      <p:sp>
        <p:nvSpPr>
          <p:cNvPr id="76803" name="Rectangle 3"/>
          <p:cNvSpPr>
            <a:spLocks noGrp="1" noChangeArrowheads="1"/>
          </p:cNvSpPr>
          <p:nvPr>
            <p:ph type="dt" sz="quarter" idx="1"/>
          </p:nvPr>
        </p:nvSpPr>
        <p:spPr>
          <a:noFill/>
        </p:spPr>
        <p:txBody>
          <a:bodyPr/>
          <a:lstStyle>
            <a:lvl1pPr defTabSz="892442">
              <a:defRPr>
                <a:solidFill>
                  <a:schemeClr val="tx1"/>
                </a:solidFill>
                <a:latin typeface="Arial" charset="0"/>
              </a:defRPr>
            </a:lvl1pPr>
            <a:lvl2pPr marL="685817" indent="-263776" defTabSz="892442">
              <a:defRPr>
                <a:solidFill>
                  <a:schemeClr val="tx1"/>
                </a:solidFill>
                <a:latin typeface="Arial" charset="0"/>
              </a:defRPr>
            </a:lvl2pPr>
            <a:lvl3pPr marL="1055103" indent="-211021" defTabSz="892442">
              <a:defRPr>
                <a:solidFill>
                  <a:schemeClr val="tx1"/>
                </a:solidFill>
                <a:latin typeface="Arial" charset="0"/>
              </a:defRPr>
            </a:lvl3pPr>
            <a:lvl4pPr marL="1477145" indent="-211021" defTabSz="892442">
              <a:defRPr>
                <a:solidFill>
                  <a:schemeClr val="tx1"/>
                </a:solidFill>
                <a:latin typeface="Arial" charset="0"/>
              </a:defRPr>
            </a:lvl4pPr>
            <a:lvl5pPr marL="1899186" indent="-211021" defTabSz="892442">
              <a:defRPr>
                <a:solidFill>
                  <a:schemeClr val="tx1"/>
                </a:solidFill>
                <a:latin typeface="Arial" charset="0"/>
              </a:defRPr>
            </a:lvl5pPr>
            <a:lvl6pPr marL="2321227" indent="-211021" defTabSz="892442" eaLnBrk="0" fontAlgn="base" hangingPunct="0">
              <a:spcBef>
                <a:spcPct val="0"/>
              </a:spcBef>
              <a:spcAft>
                <a:spcPct val="0"/>
              </a:spcAft>
              <a:defRPr>
                <a:solidFill>
                  <a:schemeClr val="tx1"/>
                </a:solidFill>
                <a:latin typeface="Arial" charset="0"/>
              </a:defRPr>
            </a:lvl6pPr>
            <a:lvl7pPr marL="2743269" indent="-211021" defTabSz="892442" eaLnBrk="0" fontAlgn="base" hangingPunct="0">
              <a:spcBef>
                <a:spcPct val="0"/>
              </a:spcBef>
              <a:spcAft>
                <a:spcPct val="0"/>
              </a:spcAft>
              <a:defRPr>
                <a:solidFill>
                  <a:schemeClr val="tx1"/>
                </a:solidFill>
                <a:latin typeface="Arial" charset="0"/>
              </a:defRPr>
            </a:lvl7pPr>
            <a:lvl8pPr marL="3165310" indent="-211021" defTabSz="892442" eaLnBrk="0" fontAlgn="base" hangingPunct="0">
              <a:spcBef>
                <a:spcPct val="0"/>
              </a:spcBef>
              <a:spcAft>
                <a:spcPct val="0"/>
              </a:spcAft>
              <a:defRPr>
                <a:solidFill>
                  <a:schemeClr val="tx1"/>
                </a:solidFill>
                <a:latin typeface="Arial" charset="0"/>
              </a:defRPr>
            </a:lvl8pPr>
            <a:lvl9pPr marL="3587351" indent="-211021" defTabSz="892442" eaLnBrk="0" fontAlgn="base" hangingPunct="0">
              <a:spcBef>
                <a:spcPct val="0"/>
              </a:spcBef>
              <a:spcAft>
                <a:spcPct val="0"/>
              </a:spcAft>
              <a:defRPr>
                <a:solidFill>
                  <a:schemeClr val="tx1"/>
                </a:solidFill>
                <a:latin typeface="Arial" charset="0"/>
              </a:defRPr>
            </a:lvl9pPr>
          </a:lstStyle>
          <a:p>
            <a:fld id="{543796BF-06C2-417A-9756-9692AEA3B860}" type="datetime3">
              <a:rPr lang="en-AU">
                <a:latin typeface="Times New Roman" pitchFamily="18" charset="0"/>
              </a:rPr>
              <a:pPr/>
              <a:t>6 September, 2021</a:t>
            </a:fld>
            <a:endParaRPr lang="en-AU">
              <a:latin typeface="Times New Roman" pitchFamily="18" charset="0"/>
            </a:endParaRPr>
          </a:p>
        </p:txBody>
      </p:sp>
      <p:sp>
        <p:nvSpPr>
          <p:cNvPr id="76804" name="Rectangle 6"/>
          <p:cNvSpPr>
            <a:spLocks noGrp="1" noChangeArrowheads="1"/>
          </p:cNvSpPr>
          <p:nvPr>
            <p:ph type="ftr" sz="quarter" idx="4"/>
          </p:nvPr>
        </p:nvSpPr>
        <p:spPr>
          <a:noFill/>
        </p:spPr>
        <p:txBody>
          <a:bodyPr/>
          <a:lstStyle>
            <a:lvl1pPr defTabSz="892442">
              <a:defRPr>
                <a:solidFill>
                  <a:schemeClr val="tx1"/>
                </a:solidFill>
                <a:latin typeface="Arial" charset="0"/>
              </a:defRPr>
            </a:lvl1pPr>
            <a:lvl2pPr marL="685817" indent="-263776" defTabSz="892442">
              <a:defRPr>
                <a:solidFill>
                  <a:schemeClr val="tx1"/>
                </a:solidFill>
                <a:latin typeface="Arial" charset="0"/>
              </a:defRPr>
            </a:lvl2pPr>
            <a:lvl3pPr marL="1055103" indent="-211021" defTabSz="892442">
              <a:defRPr>
                <a:solidFill>
                  <a:schemeClr val="tx1"/>
                </a:solidFill>
                <a:latin typeface="Arial" charset="0"/>
              </a:defRPr>
            </a:lvl3pPr>
            <a:lvl4pPr marL="1477145" indent="-211021" defTabSz="892442">
              <a:defRPr>
                <a:solidFill>
                  <a:schemeClr val="tx1"/>
                </a:solidFill>
                <a:latin typeface="Arial" charset="0"/>
              </a:defRPr>
            </a:lvl4pPr>
            <a:lvl5pPr marL="1899186" indent="-211021" defTabSz="892442">
              <a:defRPr>
                <a:solidFill>
                  <a:schemeClr val="tx1"/>
                </a:solidFill>
                <a:latin typeface="Arial" charset="0"/>
              </a:defRPr>
            </a:lvl5pPr>
            <a:lvl6pPr marL="2321227" indent="-211021" defTabSz="892442" eaLnBrk="0" fontAlgn="base" hangingPunct="0">
              <a:spcBef>
                <a:spcPct val="0"/>
              </a:spcBef>
              <a:spcAft>
                <a:spcPct val="0"/>
              </a:spcAft>
              <a:defRPr>
                <a:solidFill>
                  <a:schemeClr val="tx1"/>
                </a:solidFill>
                <a:latin typeface="Arial" charset="0"/>
              </a:defRPr>
            </a:lvl6pPr>
            <a:lvl7pPr marL="2743269" indent="-211021" defTabSz="892442" eaLnBrk="0" fontAlgn="base" hangingPunct="0">
              <a:spcBef>
                <a:spcPct val="0"/>
              </a:spcBef>
              <a:spcAft>
                <a:spcPct val="0"/>
              </a:spcAft>
              <a:defRPr>
                <a:solidFill>
                  <a:schemeClr val="tx1"/>
                </a:solidFill>
                <a:latin typeface="Arial" charset="0"/>
              </a:defRPr>
            </a:lvl7pPr>
            <a:lvl8pPr marL="3165310" indent="-211021" defTabSz="892442" eaLnBrk="0" fontAlgn="base" hangingPunct="0">
              <a:spcBef>
                <a:spcPct val="0"/>
              </a:spcBef>
              <a:spcAft>
                <a:spcPct val="0"/>
              </a:spcAft>
              <a:defRPr>
                <a:solidFill>
                  <a:schemeClr val="tx1"/>
                </a:solidFill>
                <a:latin typeface="Arial" charset="0"/>
              </a:defRPr>
            </a:lvl8pPr>
            <a:lvl9pPr marL="3587351" indent="-211021" defTabSz="892442" eaLnBrk="0" fontAlgn="base" hangingPunct="0">
              <a:spcBef>
                <a:spcPct val="0"/>
              </a:spcBef>
              <a:spcAft>
                <a:spcPct val="0"/>
              </a:spcAft>
              <a:defRPr>
                <a:solidFill>
                  <a:schemeClr val="tx1"/>
                </a:solidFill>
                <a:latin typeface="Arial" charset="0"/>
              </a:defRPr>
            </a:lvl9pPr>
          </a:lstStyle>
          <a:p>
            <a:r>
              <a:rPr lang="en-AU">
                <a:latin typeface="Times New Roman" pitchFamily="18" charset="0"/>
              </a:rPr>
              <a:t>Chapter 3 — Arithmetic for Computers</a:t>
            </a:r>
          </a:p>
        </p:txBody>
      </p:sp>
      <p:sp>
        <p:nvSpPr>
          <p:cNvPr id="76805" name="Rectangle 7"/>
          <p:cNvSpPr>
            <a:spLocks noGrp="1" noChangeArrowheads="1"/>
          </p:cNvSpPr>
          <p:nvPr>
            <p:ph type="sldNum" sz="quarter" idx="5"/>
          </p:nvPr>
        </p:nvSpPr>
        <p:spPr>
          <a:noFill/>
        </p:spPr>
        <p:txBody>
          <a:bodyPr/>
          <a:lstStyle>
            <a:lvl1pPr defTabSz="892442">
              <a:defRPr>
                <a:solidFill>
                  <a:schemeClr val="tx1"/>
                </a:solidFill>
                <a:latin typeface="Arial" charset="0"/>
              </a:defRPr>
            </a:lvl1pPr>
            <a:lvl2pPr marL="685817" indent="-263776" defTabSz="892442">
              <a:defRPr>
                <a:solidFill>
                  <a:schemeClr val="tx1"/>
                </a:solidFill>
                <a:latin typeface="Arial" charset="0"/>
              </a:defRPr>
            </a:lvl2pPr>
            <a:lvl3pPr marL="1055103" indent="-211021" defTabSz="892442">
              <a:defRPr>
                <a:solidFill>
                  <a:schemeClr val="tx1"/>
                </a:solidFill>
                <a:latin typeface="Arial" charset="0"/>
              </a:defRPr>
            </a:lvl3pPr>
            <a:lvl4pPr marL="1477145" indent="-211021" defTabSz="892442">
              <a:defRPr>
                <a:solidFill>
                  <a:schemeClr val="tx1"/>
                </a:solidFill>
                <a:latin typeface="Arial" charset="0"/>
              </a:defRPr>
            </a:lvl4pPr>
            <a:lvl5pPr marL="1899186" indent="-211021" defTabSz="892442">
              <a:defRPr>
                <a:solidFill>
                  <a:schemeClr val="tx1"/>
                </a:solidFill>
                <a:latin typeface="Arial" charset="0"/>
              </a:defRPr>
            </a:lvl5pPr>
            <a:lvl6pPr marL="2321227" indent="-211021" defTabSz="892442" eaLnBrk="0" fontAlgn="base" hangingPunct="0">
              <a:spcBef>
                <a:spcPct val="0"/>
              </a:spcBef>
              <a:spcAft>
                <a:spcPct val="0"/>
              </a:spcAft>
              <a:defRPr>
                <a:solidFill>
                  <a:schemeClr val="tx1"/>
                </a:solidFill>
                <a:latin typeface="Arial" charset="0"/>
              </a:defRPr>
            </a:lvl6pPr>
            <a:lvl7pPr marL="2743269" indent="-211021" defTabSz="892442" eaLnBrk="0" fontAlgn="base" hangingPunct="0">
              <a:spcBef>
                <a:spcPct val="0"/>
              </a:spcBef>
              <a:spcAft>
                <a:spcPct val="0"/>
              </a:spcAft>
              <a:defRPr>
                <a:solidFill>
                  <a:schemeClr val="tx1"/>
                </a:solidFill>
                <a:latin typeface="Arial" charset="0"/>
              </a:defRPr>
            </a:lvl7pPr>
            <a:lvl8pPr marL="3165310" indent="-211021" defTabSz="892442" eaLnBrk="0" fontAlgn="base" hangingPunct="0">
              <a:spcBef>
                <a:spcPct val="0"/>
              </a:spcBef>
              <a:spcAft>
                <a:spcPct val="0"/>
              </a:spcAft>
              <a:defRPr>
                <a:solidFill>
                  <a:schemeClr val="tx1"/>
                </a:solidFill>
                <a:latin typeface="Arial" charset="0"/>
              </a:defRPr>
            </a:lvl8pPr>
            <a:lvl9pPr marL="3587351" indent="-211021" defTabSz="892442" eaLnBrk="0" fontAlgn="base" hangingPunct="0">
              <a:spcBef>
                <a:spcPct val="0"/>
              </a:spcBef>
              <a:spcAft>
                <a:spcPct val="0"/>
              </a:spcAft>
              <a:defRPr>
                <a:solidFill>
                  <a:schemeClr val="tx1"/>
                </a:solidFill>
                <a:latin typeface="Arial" charset="0"/>
              </a:defRPr>
            </a:lvl9pPr>
          </a:lstStyle>
          <a:p>
            <a:fld id="{10CB566A-91DF-42B2-928B-ECFA16C7521A}" type="slidenum">
              <a:rPr lang="en-AU">
                <a:latin typeface="Times New Roman" pitchFamily="18" charset="0"/>
              </a:rPr>
              <a:pPr/>
              <a:t>101</a:t>
            </a:fld>
            <a:endParaRPr lang="en-AU">
              <a:latin typeface="Times New Roman" pitchFamily="18" charset="0"/>
            </a:endParaRPr>
          </a:p>
        </p:txBody>
      </p:sp>
      <p:sp>
        <p:nvSpPr>
          <p:cNvPr id="76806" name="Rectangle 2"/>
          <p:cNvSpPr>
            <a:spLocks noGrp="1" noRot="1" noChangeAspect="1" noChangeArrowheads="1" noTextEdit="1"/>
          </p:cNvSpPr>
          <p:nvPr>
            <p:ph type="sldImg"/>
          </p:nvPr>
        </p:nvSpPr>
        <p:spPr>
          <a:ln/>
        </p:spPr>
      </p:sp>
      <p:sp>
        <p:nvSpPr>
          <p:cNvPr id="76807" name="Rectangle 3"/>
          <p:cNvSpPr>
            <a:spLocks noGrp="1" noChangeArrowheads="1"/>
          </p:cNvSpPr>
          <p:nvPr>
            <p:ph type="body" idx="1"/>
          </p:nvPr>
        </p:nvSpPr>
        <p:spPr>
          <a:noFill/>
        </p:spPr>
        <p:txBody>
          <a:bodyPr/>
          <a:lstStyle/>
          <a:p>
            <a:endParaRPr lang="en-US" dirty="0"/>
          </a:p>
        </p:txBody>
      </p:sp>
    </p:spTree>
    <p:extLst>
      <p:ext uri="{BB962C8B-B14F-4D97-AF65-F5344CB8AC3E}">
        <p14:creationId xmlns:p14="http://schemas.microsoft.com/office/powerpoint/2010/main" val="2875174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E55434C-2AEC-450B-B858-D007C6D38599}" type="slidenum">
              <a:rPr lang="en-US"/>
              <a:pPr fontAlgn="base">
                <a:spcBef>
                  <a:spcPct val="0"/>
                </a:spcBef>
                <a:spcAft>
                  <a:spcPct val="0"/>
                </a:spcAft>
              </a:pPr>
              <a:t>102</a:t>
            </a:fld>
            <a:endParaRPr lang="en-US"/>
          </a:p>
        </p:txBody>
      </p:sp>
      <p:sp>
        <p:nvSpPr>
          <p:cNvPr id="15565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5565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3409300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hdr" sz="quarter"/>
          </p:nvPr>
        </p:nvSpPr>
        <p:spPr>
          <a:noFill/>
        </p:spPr>
        <p:txBody>
          <a:bodyPr/>
          <a:lstStyle>
            <a:lvl1pPr defTabSz="892442">
              <a:defRPr>
                <a:solidFill>
                  <a:schemeClr val="tx1"/>
                </a:solidFill>
                <a:latin typeface="Arial" charset="0"/>
              </a:defRPr>
            </a:lvl1pPr>
            <a:lvl2pPr marL="685817" indent="-263776" defTabSz="892442">
              <a:defRPr>
                <a:solidFill>
                  <a:schemeClr val="tx1"/>
                </a:solidFill>
                <a:latin typeface="Arial" charset="0"/>
              </a:defRPr>
            </a:lvl2pPr>
            <a:lvl3pPr marL="1055103" indent="-211021" defTabSz="892442">
              <a:defRPr>
                <a:solidFill>
                  <a:schemeClr val="tx1"/>
                </a:solidFill>
                <a:latin typeface="Arial" charset="0"/>
              </a:defRPr>
            </a:lvl3pPr>
            <a:lvl4pPr marL="1477145" indent="-211021" defTabSz="892442">
              <a:defRPr>
                <a:solidFill>
                  <a:schemeClr val="tx1"/>
                </a:solidFill>
                <a:latin typeface="Arial" charset="0"/>
              </a:defRPr>
            </a:lvl4pPr>
            <a:lvl5pPr marL="1899186" indent="-211021" defTabSz="892442">
              <a:defRPr>
                <a:solidFill>
                  <a:schemeClr val="tx1"/>
                </a:solidFill>
                <a:latin typeface="Arial" charset="0"/>
              </a:defRPr>
            </a:lvl5pPr>
            <a:lvl6pPr marL="2321227" indent="-211021" defTabSz="892442" eaLnBrk="0" fontAlgn="base" hangingPunct="0">
              <a:spcBef>
                <a:spcPct val="0"/>
              </a:spcBef>
              <a:spcAft>
                <a:spcPct val="0"/>
              </a:spcAft>
              <a:defRPr>
                <a:solidFill>
                  <a:schemeClr val="tx1"/>
                </a:solidFill>
                <a:latin typeface="Arial" charset="0"/>
              </a:defRPr>
            </a:lvl6pPr>
            <a:lvl7pPr marL="2743269" indent="-211021" defTabSz="892442" eaLnBrk="0" fontAlgn="base" hangingPunct="0">
              <a:spcBef>
                <a:spcPct val="0"/>
              </a:spcBef>
              <a:spcAft>
                <a:spcPct val="0"/>
              </a:spcAft>
              <a:defRPr>
                <a:solidFill>
                  <a:schemeClr val="tx1"/>
                </a:solidFill>
                <a:latin typeface="Arial" charset="0"/>
              </a:defRPr>
            </a:lvl7pPr>
            <a:lvl8pPr marL="3165310" indent="-211021" defTabSz="892442" eaLnBrk="0" fontAlgn="base" hangingPunct="0">
              <a:spcBef>
                <a:spcPct val="0"/>
              </a:spcBef>
              <a:spcAft>
                <a:spcPct val="0"/>
              </a:spcAft>
              <a:defRPr>
                <a:solidFill>
                  <a:schemeClr val="tx1"/>
                </a:solidFill>
                <a:latin typeface="Arial" charset="0"/>
              </a:defRPr>
            </a:lvl8pPr>
            <a:lvl9pPr marL="3587351" indent="-211021" defTabSz="892442" eaLnBrk="0" fontAlgn="base" hangingPunct="0">
              <a:spcBef>
                <a:spcPct val="0"/>
              </a:spcBef>
              <a:spcAft>
                <a:spcPct val="0"/>
              </a:spcAft>
              <a:defRPr>
                <a:solidFill>
                  <a:schemeClr val="tx1"/>
                </a:solidFill>
                <a:latin typeface="Arial" charset="0"/>
              </a:defRPr>
            </a:lvl9pPr>
          </a:lstStyle>
          <a:p>
            <a:r>
              <a:rPr lang="en-AU">
                <a:latin typeface="Times New Roman" pitchFamily="18" charset="0"/>
              </a:rPr>
              <a:t>Morgan Kaufmann Publishers</a:t>
            </a:r>
          </a:p>
        </p:txBody>
      </p:sp>
      <p:sp>
        <p:nvSpPr>
          <p:cNvPr id="80899" name="Rectangle 3"/>
          <p:cNvSpPr>
            <a:spLocks noGrp="1" noChangeArrowheads="1"/>
          </p:cNvSpPr>
          <p:nvPr>
            <p:ph type="dt" sz="quarter" idx="1"/>
          </p:nvPr>
        </p:nvSpPr>
        <p:spPr>
          <a:noFill/>
        </p:spPr>
        <p:txBody>
          <a:bodyPr/>
          <a:lstStyle>
            <a:lvl1pPr defTabSz="892442">
              <a:defRPr>
                <a:solidFill>
                  <a:schemeClr val="tx1"/>
                </a:solidFill>
                <a:latin typeface="Arial" charset="0"/>
              </a:defRPr>
            </a:lvl1pPr>
            <a:lvl2pPr marL="685817" indent="-263776" defTabSz="892442">
              <a:defRPr>
                <a:solidFill>
                  <a:schemeClr val="tx1"/>
                </a:solidFill>
                <a:latin typeface="Arial" charset="0"/>
              </a:defRPr>
            </a:lvl2pPr>
            <a:lvl3pPr marL="1055103" indent="-211021" defTabSz="892442">
              <a:defRPr>
                <a:solidFill>
                  <a:schemeClr val="tx1"/>
                </a:solidFill>
                <a:latin typeface="Arial" charset="0"/>
              </a:defRPr>
            </a:lvl3pPr>
            <a:lvl4pPr marL="1477145" indent="-211021" defTabSz="892442">
              <a:defRPr>
                <a:solidFill>
                  <a:schemeClr val="tx1"/>
                </a:solidFill>
                <a:latin typeface="Arial" charset="0"/>
              </a:defRPr>
            </a:lvl4pPr>
            <a:lvl5pPr marL="1899186" indent="-211021" defTabSz="892442">
              <a:defRPr>
                <a:solidFill>
                  <a:schemeClr val="tx1"/>
                </a:solidFill>
                <a:latin typeface="Arial" charset="0"/>
              </a:defRPr>
            </a:lvl5pPr>
            <a:lvl6pPr marL="2321227" indent="-211021" defTabSz="892442" eaLnBrk="0" fontAlgn="base" hangingPunct="0">
              <a:spcBef>
                <a:spcPct val="0"/>
              </a:spcBef>
              <a:spcAft>
                <a:spcPct val="0"/>
              </a:spcAft>
              <a:defRPr>
                <a:solidFill>
                  <a:schemeClr val="tx1"/>
                </a:solidFill>
                <a:latin typeface="Arial" charset="0"/>
              </a:defRPr>
            </a:lvl6pPr>
            <a:lvl7pPr marL="2743269" indent="-211021" defTabSz="892442" eaLnBrk="0" fontAlgn="base" hangingPunct="0">
              <a:spcBef>
                <a:spcPct val="0"/>
              </a:spcBef>
              <a:spcAft>
                <a:spcPct val="0"/>
              </a:spcAft>
              <a:defRPr>
                <a:solidFill>
                  <a:schemeClr val="tx1"/>
                </a:solidFill>
                <a:latin typeface="Arial" charset="0"/>
              </a:defRPr>
            </a:lvl7pPr>
            <a:lvl8pPr marL="3165310" indent="-211021" defTabSz="892442" eaLnBrk="0" fontAlgn="base" hangingPunct="0">
              <a:spcBef>
                <a:spcPct val="0"/>
              </a:spcBef>
              <a:spcAft>
                <a:spcPct val="0"/>
              </a:spcAft>
              <a:defRPr>
                <a:solidFill>
                  <a:schemeClr val="tx1"/>
                </a:solidFill>
                <a:latin typeface="Arial" charset="0"/>
              </a:defRPr>
            </a:lvl8pPr>
            <a:lvl9pPr marL="3587351" indent="-211021" defTabSz="892442" eaLnBrk="0" fontAlgn="base" hangingPunct="0">
              <a:spcBef>
                <a:spcPct val="0"/>
              </a:spcBef>
              <a:spcAft>
                <a:spcPct val="0"/>
              </a:spcAft>
              <a:defRPr>
                <a:solidFill>
                  <a:schemeClr val="tx1"/>
                </a:solidFill>
                <a:latin typeface="Arial" charset="0"/>
              </a:defRPr>
            </a:lvl9pPr>
          </a:lstStyle>
          <a:p>
            <a:fld id="{02C72A77-4903-499D-839D-7773006FA454}" type="datetime3">
              <a:rPr lang="en-AU">
                <a:latin typeface="Times New Roman" pitchFamily="18" charset="0"/>
              </a:rPr>
              <a:pPr/>
              <a:t>6 September, 2021</a:t>
            </a:fld>
            <a:endParaRPr lang="en-AU">
              <a:latin typeface="Times New Roman" pitchFamily="18" charset="0"/>
            </a:endParaRPr>
          </a:p>
        </p:txBody>
      </p:sp>
      <p:sp>
        <p:nvSpPr>
          <p:cNvPr id="80900" name="Rectangle 6"/>
          <p:cNvSpPr>
            <a:spLocks noGrp="1" noChangeArrowheads="1"/>
          </p:cNvSpPr>
          <p:nvPr>
            <p:ph type="ftr" sz="quarter" idx="4"/>
          </p:nvPr>
        </p:nvSpPr>
        <p:spPr>
          <a:noFill/>
        </p:spPr>
        <p:txBody>
          <a:bodyPr/>
          <a:lstStyle>
            <a:lvl1pPr defTabSz="892442">
              <a:defRPr>
                <a:solidFill>
                  <a:schemeClr val="tx1"/>
                </a:solidFill>
                <a:latin typeface="Arial" charset="0"/>
              </a:defRPr>
            </a:lvl1pPr>
            <a:lvl2pPr marL="685817" indent="-263776" defTabSz="892442">
              <a:defRPr>
                <a:solidFill>
                  <a:schemeClr val="tx1"/>
                </a:solidFill>
                <a:latin typeface="Arial" charset="0"/>
              </a:defRPr>
            </a:lvl2pPr>
            <a:lvl3pPr marL="1055103" indent="-211021" defTabSz="892442">
              <a:defRPr>
                <a:solidFill>
                  <a:schemeClr val="tx1"/>
                </a:solidFill>
                <a:latin typeface="Arial" charset="0"/>
              </a:defRPr>
            </a:lvl3pPr>
            <a:lvl4pPr marL="1477145" indent="-211021" defTabSz="892442">
              <a:defRPr>
                <a:solidFill>
                  <a:schemeClr val="tx1"/>
                </a:solidFill>
                <a:latin typeface="Arial" charset="0"/>
              </a:defRPr>
            </a:lvl4pPr>
            <a:lvl5pPr marL="1899186" indent="-211021" defTabSz="892442">
              <a:defRPr>
                <a:solidFill>
                  <a:schemeClr val="tx1"/>
                </a:solidFill>
                <a:latin typeface="Arial" charset="0"/>
              </a:defRPr>
            </a:lvl5pPr>
            <a:lvl6pPr marL="2321227" indent="-211021" defTabSz="892442" eaLnBrk="0" fontAlgn="base" hangingPunct="0">
              <a:spcBef>
                <a:spcPct val="0"/>
              </a:spcBef>
              <a:spcAft>
                <a:spcPct val="0"/>
              </a:spcAft>
              <a:defRPr>
                <a:solidFill>
                  <a:schemeClr val="tx1"/>
                </a:solidFill>
                <a:latin typeface="Arial" charset="0"/>
              </a:defRPr>
            </a:lvl6pPr>
            <a:lvl7pPr marL="2743269" indent="-211021" defTabSz="892442" eaLnBrk="0" fontAlgn="base" hangingPunct="0">
              <a:spcBef>
                <a:spcPct val="0"/>
              </a:spcBef>
              <a:spcAft>
                <a:spcPct val="0"/>
              </a:spcAft>
              <a:defRPr>
                <a:solidFill>
                  <a:schemeClr val="tx1"/>
                </a:solidFill>
                <a:latin typeface="Arial" charset="0"/>
              </a:defRPr>
            </a:lvl7pPr>
            <a:lvl8pPr marL="3165310" indent="-211021" defTabSz="892442" eaLnBrk="0" fontAlgn="base" hangingPunct="0">
              <a:spcBef>
                <a:spcPct val="0"/>
              </a:spcBef>
              <a:spcAft>
                <a:spcPct val="0"/>
              </a:spcAft>
              <a:defRPr>
                <a:solidFill>
                  <a:schemeClr val="tx1"/>
                </a:solidFill>
                <a:latin typeface="Arial" charset="0"/>
              </a:defRPr>
            </a:lvl8pPr>
            <a:lvl9pPr marL="3587351" indent="-211021" defTabSz="892442" eaLnBrk="0" fontAlgn="base" hangingPunct="0">
              <a:spcBef>
                <a:spcPct val="0"/>
              </a:spcBef>
              <a:spcAft>
                <a:spcPct val="0"/>
              </a:spcAft>
              <a:defRPr>
                <a:solidFill>
                  <a:schemeClr val="tx1"/>
                </a:solidFill>
                <a:latin typeface="Arial" charset="0"/>
              </a:defRPr>
            </a:lvl9pPr>
          </a:lstStyle>
          <a:p>
            <a:r>
              <a:rPr lang="en-AU">
                <a:latin typeface="Times New Roman" pitchFamily="18" charset="0"/>
              </a:rPr>
              <a:t>Chapter 3 — Arithmetic for Computers</a:t>
            </a:r>
          </a:p>
        </p:txBody>
      </p:sp>
      <p:sp>
        <p:nvSpPr>
          <p:cNvPr id="80901" name="Rectangle 7"/>
          <p:cNvSpPr>
            <a:spLocks noGrp="1" noChangeArrowheads="1"/>
          </p:cNvSpPr>
          <p:nvPr>
            <p:ph type="sldNum" sz="quarter" idx="5"/>
          </p:nvPr>
        </p:nvSpPr>
        <p:spPr>
          <a:noFill/>
        </p:spPr>
        <p:txBody>
          <a:bodyPr/>
          <a:lstStyle>
            <a:lvl1pPr defTabSz="892442">
              <a:defRPr>
                <a:solidFill>
                  <a:schemeClr val="tx1"/>
                </a:solidFill>
                <a:latin typeface="Arial" charset="0"/>
              </a:defRPr>
            </a:lvl1pPr>
            <a:lvl2pPr marL="685817" indent="-263776" defTabSz="892442">
              <a:defRPr>
                <a:solidFill>
                  <a:schemeClr val="tx1"/>
                </a:solidFill>
                <a:latin typeface="Arial" charset="0"/>
              </a:defRPr>
            </a:lvl2pPr>
            <a:lvl3pPr marL="1055103" indent="-211021" defTabSz="892442">
              <a:defRPr>
                <a:solidFill>
                  <a:schemeClr val="tx1"/>
                </a:solidFill>
                <a:latin typeface="Arial" charset="0"/>
              </a:defRPr>
            </a:lvl3pPr>
            <a:lvl4pPr marL="1477145" indent="-211021" defTabSz="892442">
              <a:defRPr>
                <a:solidFill>
                  <a:schemeClr val="tx1"/>
                </a:solidFill>
                <a:latin typeface="Arial" charset="0"/>
              </a:defRPr>
            </a:lvl4pPr>
            <a:lvl5pPr marL="1899186" indent="-211021" defTabSz="892442">
              <a:defRPr>
                <a:solidFill>
                  <a:schemeClr val="tx1"/>
                </a:solidFill>
                <a:latin typeface="Arial" charset="0"/>
              </a:defRPr>
            </a:lvl5pPr>
            <a:lvl6pPr marL="2321227" indent="-211021" defTabSz="892442" eaLnBrk="0" fontAlgn="base" hangingPunct="0">
              <a:spcBef>
                <a:spcPct val="0"/>
              </a:spcBef>
              <a:spcAft>
                <a:spcPct val="0"/>
              </a:spcAft>
              <a:defRPr>
                <a:solidFill>
                  <a:schemeClr val="tx1"/>
                </a:solidFill>
                <a:latin typeface="Arial" charset="0"/>
              </a:defRPr>
            </a:lvl6pPr>
            <a:lvl7pPr marL="2743269" indent="-211021" defTabSz="892442" eaLnBrk="0" fontAlgn="base" hangingPunct="0">
              <a:spcBef>
                <a:spcPct val="0"/>
              </a:spcBef>
              <a:spcAft>
                <a:spcPct val="0"/>
              </a:spcAft>
              <a:defRPr>
                <a:solidFill>
                  <a:schemeClr val="tx1"/>
                </a:solidFill>
                <a:latin typeface="Arial" charset="0"/>
              </a:defRPr>
            </a:lvl7pPr>
            <a:lvl8pPr marL="3165310" indent="-211021" defTabSz="892442" eaLnBrk="0" fontAlgn="base" hangingPunct="0">
              <a:spcBef>
                <a:spcPct val="0"/>
              </a:spcBef>
              <a:spcAft>
                <a:spcPct val="0"/>
              </a:spcAft>
              <a:defRPr>
                <a:solidFill>
                  <a:schemeClr val="tx1"/>
                </a:solidFill>
                <a:latin typeface="Arial" charset="0"/>
              </a:defRPr>
            </a:lvl8pPr>
            <a:lvl9pPr marL="3587351" indent="-211021" defTabSz="892442" eaLnBrk="0" fontAlgn="base" hangingPunct="0">
              <a:spcBef>
                <a:spcPct val="0"/>
              </a:spcBef>
              <a:spcAft>
                <a:spcPct val="0"/>
              </a:spcAft>
              <a:defRPr>
                <a:solidFill>
                  <a:schemeClr val="tx1"/>
                </a:solidFill>
                <a:latin typeface="Arial" charset="0"/>
              </a:defRPr>
            </a:lvl9pPr>
          </a:lstStyle>
          <a:p>
            <a:fld id="{2D0C89C3-0197-4E07-AFEA-A752EEB3500E}" type="slidenum">
              <a:rPr lang="en-AU">
                <a:latin typeface="Times New Roman" pitchFamily="18" charset="0"/>
              </a:rPr>
              <a:pPr/>
              <a:t>105</a:t>
            </a:fld>
            <a:endParaRPr lang="en-AU">
              <a:latin typeface="Times New Roman" pitchFamily="18" charset="0"/>
            </a:endParaRPr>
          </a:p>
        </p:txBody>
      </p:sp>
      <p:sp>
        <p:nvSpPr>
          <p:cNvPr id="80902" name="Rectangle 2"/>
          <p:cNvSpPr>
            <a:spLocks noGrp="1" noRot="1" noChangeAspect="1" noChangeArrowheads="1" noTextEdit="1"/>
          </p:cNvSpPr>
          <p:nvPr>
            <p:ph type="sldImg"/>
          </p:nvPr>
        </p:nvSpPr>
        <p:spPr>
          <a:ln/>
        </p:spPr>
      </p:sp>
      <p:sp>
        <p:nvSpPr>
          <p:cNvPr id="80903" name="Rectangle 3"/>
          <p:cNvSpPr>
            <a:spLocks noGrp="1" noChangeArrowheads="1"/>
          </p:cNvSpPr>
          <p:nvPr>
            <p:ph type="body" idx="1"/>
          </p:nvPr>
        </p:nvSpPr>
        <p:spPr>
          <a:noFill/>
        </p:spPr>
        <p:txBody>
          <a:bodyPr/>
          <a:lstStyle/>
          <a:p>
            <a:endParaRPr lang="en-US"/>
          </a:p>
        </p:txBody>
      </p:sp>
    </p:spTree>
    <p:extLst>
      <p:ext uri="{BB962C8B-B14F-4D97-AF65-F5344CB8AC3E}">
        <p14:creationId xmlns:p14="http://schemas.microsoft.com/office/powerpoint/2010/main" val="19174118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12ABA6D-9246-4A94-BEEC-511B786FCC02}" type="slidenum">
              <a:rPr lang="en-US"/>
              <a:pPr fontAlgn="base">
                <a:spcBef>
                  <a:spcPct val="0"/>
                </a:spcBef>
                <a:spcAft>
                  <a:spcPct val="0"/>
                </a:spcAft>
              </a:pPr>
              <a:t>106</a:t>
            </a:fld>
            <a:endParaRPr lang="en-US"/>
          </a:p>
        </p:txBody>
      </p:sp>
      <p:sp>
        <p:nvSpPr>
          <p:cNvPr id="15769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5769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1554814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0643571-8F02-4306-A6D2-DE5C306E0FDE}" type="slidenum">
              <a:rPr lang="en-US"/>
              <a:pPr fontAlgn="base">
                <a:spcBef>
                  <a:spcPct val="0"/>
                </a:spcBef>
                <a:spcAft>
                  <a:spcPct val="0"/>
                </a:spcAft>
              </a:pPr>
              <a:t>110</a:t>
            </a:fld>
            <a:endParaRPr lang="en-US"/>
          </a:p>
        </p:txBody>
      </p:sp>
      <p:sp>
        <p:nvSpPr>
          <p:cNvPr id="15974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5974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3007670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9/6/2021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10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87.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95401"/>
            <a:ext cx="8305800" cy="1489075"/>
          </a:xfrm>
        </p:spPr>
        <p:txBody>
          <a:bodyPr rtlCol="0">
            <a:normAutofit/>
          </a:bodyPr>
          <a:lstStyle/>
          <a:p>
            <a:pPr>
              <a:defRPr/>
            </a:pPr>
            <a:r>
              <a:rPr lang="en-US" altLang="en-US" dirty="0"/>
              <a:t>Module 2 Data Representation </a:t>
            </a:r>
            <a:br>
              <a:rPr lang="en-US" altLang="en-US" dirty="0"/>
            </a:br>
            <a:r>
              <a:rPr lang="en-US" altLang="en-US" dirty="0"/>
              <a:t>Part 1</a:t>
            </a:r>
            <a:endParaRPr lang="en-IN" b="1" dirty="0">
              <a:latin typeface="Kreon" panose="02000506000000020003" pitchFamily="2" charset="0"/>
            </a:endParaRPr>
          </a:p>
        </p:txBody>
      </p:sp>
      <p:sp>
        <p:nvSpPr>
          <p:cNvPr id="6147" name="Slide Number Placeholder 11"/>
          <p:cNvSpPr>
            <a:spLocks noGrp="1"/>
          </p:cNvSpPr>
          <p:nvPr>
            <p:ph type="sldNum" sz="quarter" idx="11"/>
          </p:nvPr>
        </p:nvSpPr>
        <p:spPr bwMode="auto">
          <a:xfrm>
            <a:off x="8188325" y="5734051"/>
            <a:ext cx="941388" cy="2254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52126A30-9A4C-4062-A9E7-7D9A160864B2}" type="slidenum">
              <a:rPr lang="en-US" altLang="en-US"/>
              <a:pPr/>
              <a:t>1</a:t>
            </a:fld>
            <a:endParaRPr lang="en-US" altLang="en-US" dirty="0"/>
          </a:p>
        </p:txBody>
      </p:sp>
      <p:sp>
        <p:nvSpPr>
          <p:cNvPr id="3" name="Rectangle 2"/>
          <p:cNvSpPr/>
          <p:nvPr/>
        </p:nvSpPr>
        <p:spPr>
          <a:xfrm>
            <a:off x="769143" y="2971800"/>
            <a:ext cx="7986713" cy="1477328"/>
          </a:xfrm>
          <a:prstGeom prst="rect">
            <a:avLst/>
          </a:prstGeom>
        </p:spPr>
        <p:txBody>
          <a:bodyPr wrap="square">
            <a:spAutoFit/>
          </a:bodyPr>
          <a:lstStyle/>
          <a:p>
            <a:r>
              <a:rPr lang="en-US" dirty="0">
                <a:latin typeface="TimesNewRomanPSMT"/>
              </a:rPr>
              <a:t>Fixed point representation of numbers-algorithms for arithmetic operations: multiplication (Booths, Modified Booths) - division (restoring and non-restoring) - Floating point representation with IEEE standards and algorithms for common arithmetic operations- Representation of nonnumeric</a:t>
            </a:r>
          </a:p>
          <a:p>
            <a:r>
              <a:rPr lang="en-IN" dirty="0">
                <a:latin typeface="TimesNewRomanPSMT"/>
              </a:rPr>
              <a:t>data (character codes).</a:t>
            </a:r>
            <a:endParaRPr lang="en-IN" dirty="0"/>
          </a:p>
        </p:txBody>
      </p:sp>
    </p:spTree>
    <p:extLst>
      <p:ext uri="{BB962C8B-B14F-4D97-AF65-F5344CB8AC3E}">
        <p14:creationId xmlns:p14="http://schemas.microsoft.com/office/powerpoint/2010/main" val="3263372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Grp="1" noChangeAspect="1" noChangeArrowheads="1"/>
          </p:cNvPicPr>
          <p:nvPr>
            <p:ph idx="1"/>
          </p:nvPr>
        </p:nvPicPr>
        <p:blipFill>
          <a:blip r:embed="rId2" cstate="print"/>
          <a:srcRect/>
          <a:stretch>
            <a:fillRect/>
          </a:stretch>
        </p:blipFill>
        <p:spPr>
          <a:xfrm>
            <a:off x="1524000" y="838200"/>
            <a:ext cx="4638675" cy="2162175"/>
          </a:xfrm>
        </p:spPr>
      </p:pic>
      <p:pic>
        <p:nvPicPr>
          <p:cNvPr id="5" name="Content Placeholder 3" descr="Subtraction Example"/>
          <p:cNvPicPr>
            <a:picLocks/>
          </p:cNvPicPr>
          <p:nvPr/>
        </p:nvPicPr>
        <p:blipFill>
          <a:blip r:embed="rId3" cstate="print"/>
          <a:srcRect/>
          <a:stretch>
            <a:fillRect/>
          </a:stretch>
        </p:blipFill>
        <p:spPr>
          <a:xfrm>
            <a:off x="762000" y="2895600"/>
            <a:ext cx="7239000" cy="1981200"/>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1085" y="914384"/>
            <a:ext cx="1746760" cy="523220"/>
          </a:xfrm>
          <a:prstGeom prst="rect">
            <a:avLst/>
          </a:prstGeom>
        </p:spPr>
        <p:txBody>
          <a:bodyPr wrap="none">
            <a:spAutoFit/>
          </a:bodyPr>
          <a:lstStyle/>
          <a:p>
            <a:r>
              <a:rPr lang="en-US" sz="2800" b="1" dirty="0"/>
              <a:t>Exercise 2:</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339" y="1437604"/>
            <a:ext cx="7923661" cy="44785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2469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xfrm>
            <a:off x="533400" y="1371601"/>
            <a:ext cx="7315200" cy="865573"/>
          </a:xfrm>
        </p:spPr>
        <p:txBody>
          <a:bodyPr>
            <a:normAutofit fontScale="90000"/>
          </a:bodyPr>
          <a:lstStyle/>
          <a:p>
            <a:pPr eaLnBrk="1" hangingPunct="1"/>
            <a:r>
              <a:rPr lang="en-US" sz="2800" b="1" dirty="0">
                <a:latin typeface="+mn-lt"/>
                <a:ea typeface="+mn-ea"/>
                <a:cs typeface="+mn-cs"/>
              </a:rPr>
              <a:t>Exercise 3: Find the decimal value for the given IEEE 754 binary representation </a:t>
            </a:r>
            <a:endParaRPr lang="en-AU" sz="2800" b="1" dirty="0">
              <a:latin typeface="+mn-lt"/>
              <a:ea typeface="+mn-ea"/>
              <a:cs typeface="+mn-cs"/>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447925"/>
            <a:ext cx="6280397" cy="3267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24045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1" y="2057401"/>
            <a:ext cx="8041137" cy="33331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904" y="1143000"/>
            <a:ext cx="6137564"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6676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8" y="871182"/>
            <a:ext cx="8331643" cy="4996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2967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barn(inVertical)">
                                      <p:cBhvr>
                                        <p:cTn id="7"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066800"/>
            <a:ext cx="8305800" cy="46840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269012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txBox="1">
            <a:spLocks noChangeArrowheads="1"/>
          </p:cNvSpPr>
          <p:nvPr/>
        </p:nvSpPr>
        <p:spPr>
          <a:xfrm>
            <a:off x="304800" y="1011995"/>
            <a:ext cx="8229600" cy="74295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2800" b="1" dirty="0">
                <a:solidFill>
                  <a:schemeClr val="tx1"/>
                </a:solidFill>
                <a:cs typeface="Times New Roman" pitchFamily="18" charset="0"/>
              </a:rPr>
              <a:t>Floating Point Addition</a:t>
            </a:r>
            <a:endParaRPr lang="en-AU" sz="2800" dirty="0"/>
          </a:p>
        </p:txBody>
      </p:sp>
      <p:sp>
        <p:nvSpPr>
          <p:cNvPr id="3" name="Rectangle 2"/>
          <p:cNvSpPr/>
          <p:nvPr/>
        </p:nvSpPr>
        <p:spPr>
          <a:xfrm>
            <a:off x="314179" y="1754944"/>
            <a:ext cx="4388124" cy="923330"/>
          </a:xfrm>
          <a:prstGeom prst="rect">
            <a:avLst/>
          </a:prstGeom>
        </p:spPr>
        <p:txBody>
          <a:bodyPr wrap="none">
            <a:spAutoFit/>
          </a:bodyPr>
          <a:lstStyle/>
          <a:p>
            <a:r>
              <a:rPr lang="en-US" b="1" dirty="0"/>
              <a:t>Question: Add 0.5</a:t>
            </a:r>
            <a:r>
              <a:rPr lang="en-US" b="1" baseline="-25000" dirty="0"/>
              <a:t>10</a:t>
            </a:r>
            <a:r>
              <a:rPr lang="en-US" b="1" dirty="0"/>
              <a:t> and –0.4375</a:t>
            </a:r>
            <a:r>
              <a:rPr lang="en-US" b="1" baseline="-25000" dirty="0"/>
              <a:t>10</a:t>
            </a:r>
            <a:r>
              <a:rPr lang="en-US" b="1" dirty="0"/>
              <a:t> in binary.</a:t>
            </a:r>
          </a:p>
          <a:p>
            <a:endParaRPr lang="en-US" b="1" dirty="0"/>
          </a:p>
          <a:p>
            <a:endParaRPr lang="en-US" b="1" dirty="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225992"/>
            <a:ext cx="6790872" cy="3565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39077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txBox="1">
            <a:spLocks noChangeArrowheads="1"/>
          </p:cNvSpPr>
          <p:nvPr/>
        </p:nvSpPr>
        <p:spPr>
          <a:xfrm>
            <a:off x="302455" y="1143000"/>
            <a:ext cx="8229600" cy="74295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2800" b="1" dirty="0">
                <a:solidFill>
                  <a:schemeClr val="tx1"/>
                </a:solidFill>
                <a:cs typeface="Times New Roman" pitchFamily="18" charset="0"/>
              </a:rPr>
              <a:t>Floating Point Multiplication</a:t>
            </a:r>
            <a:endParaRPr lang="en-AU" sz="2800" dirty="0"/>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209800"/>
            <a:ext cx="6321778"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115026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90600"/>
            <a:ext cx="8157008"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882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barn(inVertical)">
                                      <p:cBhvr>
                                        <p:cTn id="7" dur="500"/>
                                        <p:tgtEl>
                                          <p:spTgt spid="15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71600"/>
            <a:ext cx="6672680" cy="419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2761674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990600"/>
            <a:ext cx="6324600" cy="49625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8902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amScanner 07-27-2020 19.54.32_4.jpg"/>
          <p:cNvPicPr>
            <a:picLocks noGrp="1" noChangeAspect="1"/>
          </p:cNvPicPr>
          <p:nvPr>
            <p:ph idx="1"/>
          </p:nvPr>
        </p:nvPicPr>
        <p:blipFill>
          <a:blip r:embed="rId2" cstate="print"/>
          <a:stretch>
            <a:fillRect/>
          </a:stretch>
        </p:blipFill>
        <p:spPr>
          <a:xfrm>
            <a:off x="457200" y="457200"/>
            <a:ext cx="7924800" cy="5668963"/>
          </a:xfr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Rectangle 2"/>
          <p:cNvSpPr>
            <a:spLocks noGrp="1" noChangeArrowheads="1"/>
          </p:cNvSpPr>
          <p:nvPr>
            <p:ph type="title"/>
          </p:nvPr>
        </p:nvSpPr>
        <p:spPr>
          <a:xfrm>
            <a:off x="457200" y="1447801"/>
            <a:ext cx="7315200" cy="865573"/>
          </a:xfrm>
        </p:spPr>
        <p:txBody>
          <a:bodyPr>
            <a:normAutofit/>
          </a:bodyPr>
          <a:lstStyle/>
          <a:p>
            <a:pPr>
              <a:defRPr/>
            </a:pPr>
            <a:r>
              <a:rPr lang="en-US" sz="3800" dirty="0">
                <a:latin typeface="Times New Roman" pitchFamily="18" charset="0"/>
                <a:cs typeface="Times New Roman" pitchFamily="18" charset="0"/>
              </a:rPr>
              <a:t>Floating point arithmetic: DIV rule</a:t>
            </a:r>
          </a:p>
        </p:txBody>
      </p:sp>
      <p:sp>
        <p:nvSpPr>
          <p:cNvPr id="158722" name="Rectangle 3"/>
          <p:cNvSpPr>
            <a:spLocks noGrp="1" noChangeArrowheads="1"/>
          </p:cNvSpPr>
          <p:nvPr>
            <p:ph idx="1"/>
          </p:nvPr>
        </p:nvSpPr>
        <p:spPr>
          <a:xfrm>
            <a:off x="411097" y="2590800"/>
            <a:ext cx="8229600" cy="3657600"/>
          </a:xfrm>
        </p:spPr>
        <p:txBody>
          <a:bodyPr/>
          <a:lstStyle/>
          <a:p>
            <a:r>
              <a:rPr lang="en-US" sz="2200" dirty="0">
                <a:latin typeface="Times New Roman" pitchFamily="18" charset="0"/>
                <a:cs typeface="Times New Roman" pitchFamily="18" charset="0"/>
              </a:rPr>
              <a:t>Subtract the exponents </a:t>
            </a:r>
          </a:p>
          <a:p>
            <a:r>
              <a:rPr lang="en-US" sz="2200" dirty="0">
                <a:latin typeface="Times New Roman" pitchFamily="18" charset="0"/>
                <a:cs typeface="Times New Roman" pitchFamily="18" charset="0"/>
              </a:rPr>
              <a:t>Add the bias. </a:t>
            </a:r>
          </a:p>
          <a:p>
            <a:r>
              <a:rPr lang="en-US" sz="2200" dirty="0">
                <a:latin typeface="Times New Roman" pitchFamily="18" charset="0"/>
                <a:cs typeface="Times New Roman" pitchFamily="18" charset="0"/>
              </a:rPr>
              <a:t>Divide the mantissas and determine the sign of the result. </a:t>
            </a:r>
          </a:p>
          <a:p>
            <a:r>
              <a:rPr lang="en-US" sz="2200" dirty="0">
                <a:latin typeface="Times New Roman" pitchFamily="18" charset="0"/>
                <a:cs typeface="Times New Roman" pitchFamily="18" charset="0"/>
              </a:rPr>
              <a:t>Normalize the result if necessary. </a:t>
            </a:r>
          </a:p>
          <a:p>
            <a:r>
              <a:rPr lang="en-US" sz="2200" dirty="0">
                <a:latin typeface="Times New Roman" pitchFamily="18" charset="0"/>
                <a:cs typeface="Times New Roman" pitchFamily="18" charset="0"/>
              </a:rPr>
              <a:t>Truncate/round the mantissa of the result. </a:t>
            </a:r>
          </a:p>
          <a:p>
            <a:endParaRPr lang="en-US" sz="2200" dirty="0">
              <a:latin typeface="Times New Roman" pitchFamily="18" charset="0"/>
              <a:cs typeface="Times New Roman" pitchFamily="18" charset="0"/>
            </a:endParaRPr>
          </a:p>
        </p:txBody>
      </p:sp>
      <p:sp>
        <p:nvSpPr>
          <p:cNvPr id="158723" name="Text Box 5"/>
          <p:cNvSpPr txBox="1">
            <a:spLocks noChangeArrowheads="1"/>
          </p:cNvSpPr>
          <p:nvPr/>
        </p:nvSpPr>
        <p:spPr bwMode="auto">
          <a:xfrm>
            <a:off x="609602" y="4604929"/>
            <a:ext cx="7832593" cy="769441"/>
          </a:xfrm>
          <a:prstGeom prst="rect">
            <a:avLst/>
          </a:prstGeom>
          <a:noFill/>
          <a:ln w="12700">
            <a:noFill/>
            <a:miter lim="800000"/>
            <a:headEnd/>
            <a:tailEnd/>
          </a:ln>
        </p:spPr>
        <p:txBody>
          <a:bodyPr wrap="none">
            <a:spAutoFit/>
          </a:bodyPr>
          <a:lstStyle/>
          <a:p>
            <a:r>
              <a:rPr lang="en-US" sz="2200" dirty="0">
                <a:latin typeface="Times New Roman" pitchFamily="18" charset="0"/>
                <a:cs typeface="Times New Roman" pitchFamily="18" charset="0"/>
              </a:rPr>
              <a:t>Note: Multiplication and division does not require alignment of the </a:t>
            </a:r>
          </a:p>
          <a:p>
            <a:r>
              <a:rPr lang="en-US" sz="2200" dirty="0">
                <a:latin typeface="Times New Roman" pitchFamily="18" charset="0"/>
                <a:cs typeface="Times New Roman" pitchFamily="18" charset="0"/>
              </a:rPr>
              <a:t>mantissas the way addition and subtraction does. </a:t>
            </a:r>
          </a:p>
        </p:txBody>
      </p:sp>
    </p:spTree>
    <p:extLst>
      <p:ext uri="{BB962C8B-B14F-4D97-AF65-F5344CB8AC3E}">
        <p14:creationId xmlns:p14="http://schemas.microsoft.com/office/powerpoint/2010/main" val="7815572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Content Placeholder 2">
            <a:extLst>
              <a:ext uri="{FF2B5EF4-FFF2-40B4-BE49-F238E27FC236}">
                <a16:creationId xmlns:a16="http://schemas.microsoft.com/office/drawing/2014/main" id="{1D05F90C-5C17-4B8E-ACD1-E8B878EC90B2}"/>
              </a:ext>
            </a:extLst>
          </p:cNvPr>
          <p:cNvSpPr>
            <a:spLocks noGrp="1"/>
          </p:cNvSpPr>
          <p:nvPr>
            <p:ph idx="1"/>
          </p:nvPr>
        </p:nvSpPr>
        <p:spPr>
          <a:xfrm>
            <a:off x="381000" y="304800"/>
            <a:ext cx="8229600" cy="6096000"/>
          </a:xfrm>
        </p:spPr>
        <p:txBody>
          <a:bodyPr>
            <a:normAutofit fontScale="92500" lnSpcReduction="10000"/>
          </a:bodyPr>
          <a:lstStyle/>
          <a:p>
            <a:pPr eaLnBrk="1" hangingPunct="1"/>
            <a:r>
              <a:rPr lang="en-US" b="0" i="0" dirty="0">
                <a:solidFill>
                  <a:srgbClr val="000000"/>
                </a:solidFill>
                <a:effectLst/>
                <a:latin typeface="Carlito_4h_3"/>
              </a:rPr>
              <a:t>Non-Numeric value (character) encoding/ decoding</a:t>
            </a:r>
          </a:p>
          <a:p>
            <a:pPr eaLnBrk="1" hangingPunct="1"/>
            <a:r>
              <a:rPr lang="en-US" b="0" i="0" dirty="0">
                <a:solidFill>
                  <a:srgbClr val="000000"/>
                </a:solidFill>
                <a:effectLst/>
                <a:latin typeface="Carlito_4h_3"/>
              </a:rPr>
              <a:t>ASCII - </a:t>
            </a:r>
            <a:r>
              <a:rPr lang="en-US" b="0" i="0" dirty="0">
                <a:solidFill>
                  <a:srgbClr val="444444"/>
                </a:solidFill>
                <a:effectLst/>
                <a:latin typeface="Roboto" panose="02000000000000000000" pitchFamily="2" charset="0"/>
              </a:rPr>
              <a:t>American Standard Code for Information Interchange</a:t>
            </a:r>
            <a:endParaRPr lang="en-US" b="0" i="0" dirty="0">
              <a:solidFill>
                <a:srgbClr val="000000"/>
              </a:solidFill>
              <a:effectLst/>
              <a:latin typeface="Carlito_4h_3"/>
            </a:endParaRPr>
          </a:p>
          <a:p>
            <a:pPr eaLnBrk="1" hangingPunct="1"/>
            <a:r>
              <a:rPr lang="en-US" b="0" i="0" dirty="0">
                <a:solidFill>
                  <a:srgbClr val="000000"/>
                </a:solidFill>
                <a:effectLst/>
                <a:latin typeface="Carlito_4h_3"/>
              </a:rPr>
              <a:t>Unicode - </a:t>
            </a:r>
            <a:r>
              <a:rPr lang="en-US" b="0" i="0" dirty="0">
                <a:solidFill>
                  <a:srgbClr val="444444"/>
                </a:solidFill>
                <a:effectLst/>
                <a:latin typeface="Roboto" panose="02000000000000000000" pitchFamily="2" charset="0"/>
              </a:rPr>
              <a:t>universal character encoding standard used for representation of text for computer processing.</a:t>
            </a:r>
            <a:endParaRPr lang="en-US" b="0" i="0" dirty="0">
              <a:solidFill>
                <a:srgbClr val="000000"/>
              </a:solidFill>
              <a:effectLst/>
              <a:latin typeface="Carlito_4h_3"/>
            </a:endParaRPr>
          </a:p>
          <a:p>
            <a:pPr marL="0" indent="0" algn="just" eaLnBrk="1" hangingPunct="1">
              <a:buNone/>
            </a:pPr>
            <a:r>
              <a:rPr lang="en-US" sz="2100" b="1" i="0" dirty="0">
                <a:solidFill>
                  <a:srgbClr val="111111"/>
                </a:solidFill>
                <a:effectLst/>
                <a:latin typeface="Roboto" panose="02000000000000000000" pitchFamily="2" charset="0"/>
              </a:rPr>
              <a:t>Unicode</a:t>
            </a:r>
            <a:r>
              <a:rPr lang="en-US" sz="2100" b="0" i="0" dirty="0">
                <a:solidFill>
                  <a:srgbClr val="111111"/>
                </a:solidFill>
                <a:effectLst/>
                <a:latin typeface="Roboto" panose="02000000000000000000" pitchFamily="2" charset="0"/>
              </a:rPr>
              <a:t> and </a:t>
            </a:r>
            <a:r>
              <a:rPr lang="en-US" sz="2100" b="1" i="0" dirty="0">
                <a:solidFill>
                  <a:srgbClr val="111111"/>
                </a:solidFill>
                <a:effectLst/>
                <a:latin typeface="Roboto" panose="02000000000000000000" pitchFamily="2" charset="0"/>
              </a:rPr>
              <a:t>ASCII</a:t>
            </a:r>
            <a:r>
              <a:rPr lang="en-US" sz="2100" b="0" i="0" dirty="0">
                <a:solidFill>
                  <a:srgbClr val="111111"/>
                </a:solidFill>
                <a:effectLst/>
                <a:latin typeface="Roboto" panose="02000000000000000000" pitchFamily="2" charset="0"/>
              </a:rPr>
              <a:t> are the most popular character encoding standards that are currently being used all over the world. </a:t>
            </a:r>
            <a:r>
              <a:rPr lang="en-US" sz="2100" b="1" i="0" dirty="0">
                <a:solidFill>
                  <a:srgbClr val="111111"/>
                </a:solidFill>
                <a:effectLst/>
                <a:latin typeface="Roboto" panose="02000000000000000000" pitchFamily="2" charset="0"/>
              </a:rPr>
              <a:t>Unicode</a:t>
            </a:r>
            <a:r>
              <a:rPr lang="en-US" sz="2100" b="0" i="0" dirty="0">
                <a:solidFill>
                  <a:srgbClr val="111111"/>
                </a:solidFill>
                <a:effectLst/>
                <a:latin typeface="Roboto" panose="02000000000000000000" pitchFamily="2" charset="0"/>
              </a:rPr>
              <a:t> is the universal character encoding used to process, store and facilitate the interchange of text data in any language while </a:t>
            </a:r>
            <a:r>
              <a:rPr lang="en-US" sz="2100" b="1" i="0" dirty="0">
                <a:solidFill>
                  <a:srgbClr val="111111"/>
                </a:solidFill>
                <a:effectLst/>
                <a:latin typeface="Roboto" panose="02000000000000000000" pitchFamily="2" charset="0"/>
              </a:rPr>
              <a:t>ASCII</a:t>
            </a:r>
            <a:r>
              <a:rPr lang="en-US" sz="2100" b="0" i="0" dirty="0">
                <a:solidFill>
                  <a:srgbClr val="111111"/>
                </a:solidFill>
                <a:effectLst/>
                <a:latin typeface="Roboto" panose="02000000000000000000" pitchFamily="2" charset="0"/>
              </a:rPr>
              <a:t> is used for the representation of text such as symbols, letters, digits, etc. in </a:t>
            </a:r>
            <a:r>
              <a:rPr lang="en-US" sz="2100" b="1" i="0" dirty="0">
                <a:solidFill>
                  <a:srgbClr val="111111"/>
                </a:solidFill>
                <a:effectLst/>
                <a:latin typeface="Roboto" panose="02000000000000000000" pitchFamily="2" charset="0"/>
              </a:rPr>
              <a:t>computers</a:t>
            </a:r>
          </a:p>
          <a:p>
            <a:pPr marL="0" indent="0" algn="just" eaLnBrk="1" hangingPunct="1">
              <a:buNone/>
            </a:pPr>
            <a:endParaRPr lang="en-US" altLang="en-US" sz="2100" b="1" dirty="0">
              <a:solidFill>
                <a:srgbClr val="111111"/>
              </a:solidFill>
              <a:latin typeface="Roboto" panose="02000000000000000000" pitchFamily="2" charset="0"/>
            </a:endParaRPr>
          </a:p>
          <a:p>
            <a:pPr marL="0" indent="0" algn="just" eaLnBrk="1" hangingPunct="1">
              <a:buNone/>
            </a:pPr>
            <a:endParaRPr lang="en-US" altLang="en-US" sz="2100" b="1" dirty="0">
              <a:solidFill>
                <a:srgbClr val="111111"/>
              </a:solidFill>
              <a:latin typeface="Roboto" panose="02000000000000000000" pitchFamily="2" charset="0"/>
            </a:endParaRPr>
          </a:p>
          <a:p>
            <a:pPr marL="0" indent="0" algn="just" eaLnBrk="1" hangingPunct="1">
              <a:buNone/>
            </a:pPr>
            <a:r>
              <a:rPr lang="en-US" sz="2100" dirty="0">
                <a:solidFill>
                  <a:srgbClr val="111111"/>
                </a:solidFill>
                <a:latin typeface="Roboto" panose="02000000000000000000" pitchFamily="2" charset="0"/>
              </a:rPr>
              <a:t>Unicode and ASCII are the standards for text encoding, and they hold the utmost significance in modern communications.</a:t>
            </a:r>
            <a:endParaRPr lang="en-IN" altLang="en-US" sz="2100" dirty="0">
              <a:solidFill>
                <a:srgbClr val="111111"/>
              </a:solidFill>
              <a:latin typeface="Roboto" panose="02000000000000000000" pitchFamily="2" charset="0"/>
            </a:endParaRPr>
          </a:p>
        </p:txBody>
      </p:sp>
      <p:sp>
        <p:nvSpPr>
          <p:cNvPr id="24581" name="Slide Number Placeholder 4">
            <a:extLst>
              <a:ext uri="{FF2B5EF4-FFF2-40B4-BE49-F238E27FC236}">
                <a16:creationId xmlns:a16="http://schemas.microsoft.com/office/drawing/2014/main" id="{8BA7673E-E25F-4CBA-9082-9F1D6B2BBDE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018AC149-A14C-46EA-92CA-6674EC79C3DE}" type="slidenum">
              <a:rPr lang="en-US" altLang="en-US"/>
              <a:pPr/>
              <a:t>111</a:t>
            </a:fld>
            <a:endParaRPr lang="en-US" alt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634ED3-6A3C-43C6-8CBA-6A24499AF57B}"/>
              </a:ext>
            </a:extLst>
          </p:cNvPr>
          <p:cNvPicPr>
            <a:picLocks noChangeAspect="1"/>
          </p:cNvPicPr>
          <p:nvPr/>
        </p:nvPicPr>
        <p:blipFill>
          <a:blip r:embed="rId2"/>
          <a:stretch>
            <a:fillRect/>
          </a:stretch>
        </p:blipFill>
        <p:spPr>
          <a:xfrm>
            <a:off x="0" y="758922"/>
            <a:ext cx="9144000" cy="5340155"/>
          </a:xfrm>
          <a:prstGeom prst="rect">
            <a:avLst/>
          </a:prstGeom>
        </p:spPr>
      </p:pic>
    </p:spTree>
    <p:extLst>
      <p:ext uri="{BB962C8B-B14F-4D97-AF65-F5344CB8AC3E}">
        <p14:creationId xmlns:p14="http://schemas.microsoft.com/office/powerpoint/2010/main" val="26568643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2E52454C-F75F-40CB-A528-39270F35FCC7}"/>
              </a:ext>
            </a:extLst>
          </p:cNvPr>
          <p:cNvSpPr>
            <a:spLocks noGrp="1"/>
          </p:cNvSpPr>
          <p:nvPr>
            <p:ph type="title"/>
          </p:nvPr>
        </p:nvSpPr>
        <p:spPr/>
        <p:txBody>
          <a:bodyPr/>
          <a:lstStyle/>
          <a:p>
            <a:pPr eaLnBrk="1" hangingPunct="1"/>
            <a:endParaRPr lang="en-IN" altLang="en-US"/>
          </a:p>
        </p:txBody>
      </p:sp>
      <p:sp>
        <p:nvSpPr>
          <p:cNvPr id="24581" name="Slide Number Placeholder 4">
            <a:extLst>
              <a:ext uri="{FF2B5EF4-FFF2-40B4-BE49-F238E27FC236}">
                <a16:creationId xmlns:a16="http://schemas.microsoft.com/office/drawing/2014/main" id="{8BA7673E-E25F-4CBA-9082-9F1D6B2BBDE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018AC149-A14C-46EA-92CA-6674EC79C3DE}" type="slidenum">
              <a:rPr lang="en-US" altLang="en-US"/>
              <a:pPr/>
              <a:t>113</a:t>
            </a:fld>
            <a:endParaRPr lang="en-US" altLang="en-US"/>
          </a:p>
        </p:txBody>
      </p:sp>
      <p:pic>
        <p:nvPicPr>
          <p:cNvPr id="1026" name="Picture 2" descr="See the source image">
            <a:extLst>
              <a:ext uri="{FF2B5EF4-FFF2-40B4-BE49-F238E27FC236}">
                <a16:creationId xmlns:a16="http://schemas.microsoft.com/office/drawing/2014/main" id="{3A6643C4-950E-444A-AA21-E2E3474FAB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4000" dirty="0">
                <a:solidFill>
                  <a:srgbClr val="C00000"/>
                </a:solidFill>
              </a:rPr>
              <a:t>Binary Multiplication</a:t>
            </a:r>
          </a:p>
        </p:txBody>
      </p:sp>
      <p:sp>
        <p:nvSpPr>
          <p:cNvPr id="3" name="Content Placeholder 2"/>
          <p:cNvSpPr>
            <a:spLocks noGrp="1"/>
          </p:cNvSpPr>
          <p:nvPr>
            <p:ph idx="1"/>
          </p:nvPr>
        </p:nvSpPr>
        <p:spPr/>
        <p:txBody>
          <a:bodyPr/>
          <a:lstStyle/>
          <a:p>
            <a:pPr algn="just"/>
            <a:r>
              <a:rPr lang="en-US" altLang="en-US" sz="3000" dirty="0">
                <a:latin typeface="Times New Roman" pitchFamily="18" charset="0"/>
                <a:cs typeface="Times New Roman" pitchFamily="18" charset="0"/>
              </a:rPr>
              <a:t>Binary multiplication is similar to decimal multiplication. It is simpler than decimal multiplication because only 0s and 1s are involved. There four rules of the binary multiplication</a:t>
            </a:r>
            <a:r>
              <a:rPr lang="en-US" dirty="0">
                <a:latin typeface="Times New Roman" pitchFamily="18" charset="0"/>
                <a:cs typeface="Times New Roman" pitchFamily="18" charset="0"/>
              </a:rPr>
              <a:t>.</a:t>
            </a:r>
          </a:p>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Multiplication Table"/>
          <p:cNvPicPr>
            <a:picLocks noGrp="1"/>
          </p:cNvPicPr>
          <p:nvPr>
            <p:ph idx="1"/>
          </p:nvPr>
        </p:nvPicPr>
        <p:blipFill>
          <a:blip r:embed="rId2" cstate="print"/>
          <a:srcRect/>
          <a:stretch>
            <a:fillRect/>
          </a:stretch>
        </p:blipFill>
        <p:spPr>
          <a:xfrm>
            <a:off x="1371600" y="457200"/>
            <a:ext cx="3657600" cy="1600200"/>
          </a:xfrm>
        </p:spPr>
      </p:pic>
      <p:pic>
        <p:nvPicPr>
          <p:cNvPr id="5" name="Content Placeholder 3" descr="Multiplication Example"/>
          <p:cNvPicPr>
            <a:picLocks/>
          </p:cNvPicPr>
          <p:nvPr/>
        </p:nvPicPr>
        <p:blipFill>
          <a:blip r:embed="rId3" cstate="print">
            <a:lum bright="-50000" contrast="74000"/>
          </a:blip>
          <a:srcRect/>
          <a:stretch>
            <a:fillRect/>
          </a:stretch>
        </p:blipFill>
        <p:spPr>
          <a:xfrm>
            <a:off x="914400" y="2133600"/>
            <a:ext cx="7924800" cy="37338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solidFill>
                  <a:srgbClr val="C00000"/>
                </a:solidFill>
              </a:rPr>
              <a:t>Binary Division</a:t>
            </a:r>
            <a:br>
              <a:rPr lang="en-US" dirty="0"/>
            </a:br>
            <a:endParaRPr lang="en-US" dirty="0"/>
          </a:p>
        </p:txBody>
      </p:sp>
      <p:sp>
        <p:nvSpPr>
          <p:cNvPr id="3" name="Content Placeholder 2"/>
          <p:cNvSpPr>
            <a:spLocks noGrp="1"/>
          </p:cNvSpPr>
          <p:nvPr>
            <p:ph idx="1"/>
          </p:nvPr>
        </p:nvSpPr>
        <p:spPr>
          <a:xfrm>
            <a:off x="533400" y="762000"/>
            <a:ext cx="8229600" cy="4525963"/>
          </a:xfrm>
        </p:spPr>
        <p:txBody>
          <a:bodyPr/>
          <a:lstStyle/>
          <a:p>
            <a:r>
              <a:rPr lang="en-US" altLang="en-US" sz="3000" dirty="0">
                <a:latin typeface="Times New Roman" pitchFamily="18" charset="0"/>
                <a:cs typeface="Times New Roman" pitchFamily="18" charset="0"/>
              </a:rPr>
              <a:t>Binary division is similar to decimal division. It is called as the long division procedure</a:t>
            </a:r>
          </a:p>
          <a:p>
            <a:endParaRPr lang="en-US" dirty="0"/>
          </a:p>
        </p:txBody>
      </p:sp>
      <p:pic>
        <p:nvPicPr>
          <p:cNvPr id="4" name="Content Placeholder 3" descr="Division Example"/>
          <p:cNvPicPr>
            <a:picLocks/>
          </p:cNvPicPr>
          <p:nvPr/>
        </p:nvPicPr>
        <p:blipFill>
          <a:blip r:embed="rId2" cstate="print">
            <a:lum bright="-38000" contrast="58000"/>
          </a:blip>
          <a:srcRect/>
          <a:stretch>
            <a:fillRect/>
          </a:stretch>
        </p:blipFill>
        <p:spPr>
          <a:xfrm>
            <a:off x="381000" y="2057400"/>
            <a:ext cx="8305800" cy="42672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4000" dirty="0">
                <a:solidFill>
                  <a:srgbClr val="C00000"/>
                </a:solidFill>
              </a:rPr>
              <a:t>Half Adder</a:t>
            </a:r>
          </a:p>
        </p:txBody>
      </p:sp>
      <p:sp>
        <p:nvSpPr>
          <p:cNvPr id="3" name="Content Placeholder 2"/>
          <p:cNvSpPr>
            <a:spLocks noGrp="1"/>
          </p:cNvSpPr>
          <p:nvPr>
            <p:ph idx="1"/>
          </p:nvPr>
        </p:nvSpPr>
        <p:spPr/>
        <p:txBody>
          <a:bodyPr/>
          <a:lstStyle/>
          <a:p>
            <a:pPr algn="just"/>
            <a:r>
              <a:rPr lang="en-US" altLang="en-US" sz="3000" dirty="0">
                <a:latin typeface="Times New Roman" pitchFamily="18" charset="0"/>
                <a:cs typeface="Times New Roman" pitchFamily="18" charset="0"/>
              </a:rPr>
              <a:t>Half adder is a combinational logic circuit with two input and two output. The half adder circuit is designed to add two single bit binary number A and B. It is the basic building block for addition of two single bit numbers. This circuit has two outputs carry and sum.</a:t>
            </a:r>
          </a:p>
          <a:p>
            <a:endParaRPr lang="en-US" dirty="0"/>
          </a:p>
        </p:txBody>
      </p:sp>
      <p:pic>
        <p:nvPicPr>
          <p:cNvPr id="5" name="Content Placeholder 3" descr="Block Diagram of Half Adder"/>
          <p:cNvPicPr>
            <a:picLocks/>
          </p:cNvPicPr>
          <p:nvPr/>
        </p:nvPicPr>
        <p:blipFill>
          <a:blip r:embed="rId2" cstate="print"/>
          <a:srcRect/>
          <a:stretch>
            <a:fillRect/>
          </a:stretch>
        </p:blipFill>
        <p:spPr>
          <a:xfrm>
            <a:off x="2057400" y="4562475"/>
            <a:ext cx="5181600" cy="19145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solidFill>
                  <a:srgbClr val="C00000"/>
                </a:solidFill>
              </a:rPr>
              <a:t>Truth Table and Circuit Diagram</a:t>
            </a:r>
            <a:br>
              <a:rPr lang="en-US" dirty="0"/>
            </a:br>
            <a:endParaRPr lang="en-US" dirty="0"/>
          </a:p>
        </p:txBody>
      </p:sp>
      <p:pic>
        <p:nvPicPr>
          <p:cNvPr id="1026" name="Picture 2"/>
          <p:cNvPicPr>
            <a:picLocks noChangeAspect="1" noChangeArrowheads="1"/>
          </p:cNvPicPr>
          <p:nvPr/>
        </p:nvPicPr>
        <p:blipFill>
          <a:blip r:embed="rId2"/>
          <a:srcRect/>
          <a:stretch>
            <a:fillRect/>
          </a:stretch>
        </p:blipFill>
        <p:spPr bwMode="auto">
          <a:xfrm>
            <a:off x="1066800" y="4419600"/>
            <a:ext cx="6248400" cy="1552575"/>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1828800" y="1524000"/>
            <a:ext cx="1676400" cy="1981200"/>
          </a:xfrm>
          <a:prstGeom prst="rect">
            <a:avLst/>
          </a:prstGeom>
          <a:noFill/>
          <a:ln w="9525">
            <a:noFill/>
            <a:miter lim="800000"/>
            <a:headEnd/>
            <a:tailEnd/>
          </a:ln>
          <a:effectLst/>
        </p:spPr>
      </p:pic>
      <p:sp>
        <p:nvSpPr>
          <p:cNvPr id="52" name="TextBox 51"/>
          <p:cNvSpPr txBox="1"/>
          <p:nvPr/>
        </p:nvSpPr>
        <p:spPr>
          <a:xfrm>
            <a:off x="4876800" y="2971800"/>
            <a:ext cx="2009076" cy="369332"/>
          </a:xfrm>
          <a:prstGeom prst="rect">
            <a:avLst/>
          </a:prstGeom>
          <a:noFill/>
        </p:spPr>
        <p:txBody>
          <a:bodyPr wrap="none" rtlCol="0">
            <a:spAutoFit/>
          </a:bodyPr>
          <a:lstStyle/>
          <a:p>
            <a:r>
              <a:rPr lang="en-IN" dirty="0">
                <a:solidFill>
                  <a:schemeClr val="tx2"/>
                </a:solidFill>
              </a:rPr>
              <a:t>Boolean Expression</a:t>
            </a:r>
          </a:p>
        </p:txBody>
      </p:sp>
      <p:sp>
        <p:nvSpPr>
          <p:cNvPr id="8" name="Content Placeholder 7"/>
          <p:cNvSpPr>
            <a:spLocks noGrp="1"/>
          </p:cNvSpPr>
          <p:nvPr>
            <p:ph idx="1"/>
          </p:nvPr>
        </p:nvSpPr>
        <p:spPr>
          <a:xfrm>
            <a:off x="457200" y="990600"/>
            <a:ext cx="8229600" cy="5135563"/>
          </a:xfrm>
        </p:spPr>
        <p:txBody>
          <a:bodyPr/>
          <a:lstStyle/>
          <a:p>
            <a:pPr>
              <a:buNone/>
            </a:pPr>
            <a:endParaRPr lang="en-IN" dirty="0"/>
          </a:p>
        </p:txBody>
      </p:sp>
      <p:pic>
        <p:nvPicPr>
          <p:cNvPr id="3" name="Picture 2"/>
          <p:cNvPicPr>
            <a:picLocks noChangeAspect="1" noChangeArrowheads="1"/>
          </p:cNvPicPr>
          <p:nvPr/>
        </p:nvPicPr>
        <p:blipFill>
          <a:blip r:embed="rId4"/>
          <a:srcRect/>
          <a:stretch>
            <a:fillRect/>
          </a:stretch>
        </p:blipFill>
        <p:spPr bwMode="auto">
          <a:xfrm>
            <a:off x="4953000" y="1981200"/>
            <a:ext cx="1752600" cy="762000"/>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4000" dirty="0">
                <a:solidFill>
                  <a:srgbClr val="C00000"/>
                </a:solidFill>
              </a:rPr>
              <a:t>Full Adder</a:t>
            </a:r>
          </a:p>
        </p:txBody>
      </p:sp>
      <p:sp>
        <p:nvSpPr>
          <p:cNvPr id="3" name="Content Placeholder 2"/>
          <p:cNvSpPr>
            <a:spLocks noGrp="1"/>
          </p:cNvSpPr>
          <p:nvPr>
            <p:ph idx="1"/>
          </p:nvPr>
        </p:nvSpPr>
        <p:spPr/>
        <p:txBody>
          <a:bodyPr>
            <a:normAutofit/>
          </a:bodyPr>
          <a:lstStyle/>
          <a:p>
            <a:pPr algn="just"/>
            <a:r>
              <a:rPr lang="en-US" altLang="en-US" sz="3000" dirty="0">
                <a:latin typeface="Times New Roman" pitchFamily="18" charset="0"/>
                <a:cs typeface="Times New Roman" pitchFamily="18" charset="0"/>
              </a:rPr>
              <a:t>Full adder is developed to overcome the drawback of Half Adder circuit. It can add two one-bit numbers A and B, and carry c. The full adder is a three input and two output combinational circuit.</a:t>
            </a:r>
          </a:p>
        </p:txBody>
      </p:sp>
      <p:pic>
        <p:nvPicPr>
          <p:cNvPr id="4" name="Picture 3" descr="Block Diagram of Full Adder"/>
          <p:cNvPicPr>
            <a:picLocks noChangeAspect="1" noChangeArrowheads="1"/>
          </p:cNvPicPr>
          <p:nvPr/>
        </p:nvPicPr>
        <p:blipFill>
          <a:blip r:embed="rId2" cstate="print"/>
          <a:srcRect/>
          <a:stretch>
            <a:fillRect/>
          </a:stretch>
        </p:blipFill>
        <p:spPr bwMode="auto">
          <a:xfrm>
            <a:off x="1676400" y="3962400"/>
            <a:ext cx="5797550" cy="2438400"/>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solidFill>
                  <a:srgbClr val="C00000"/>
                </a:solidFill>
              </a:rPr>
              <a:t>Truth Table and Circuit Diagram</a:t>
            </a:r>
            <a:br>
              <a:rPr lang="en-US" dirty="0"/>
            </a:br>
            <a:endParaRPr lang="en-US" dirty="0"/>
          </a:p>
        </p:txBody>
      </p:sp>
      <p:pic>
        <p:nvPicPr>
          <p:cNvPr id="8" name="Picture 1"/>
          <p:cNvPicPr>
            <a:picLocks noChangeAspect="1" noChangeArrowheads="1"/>
          </p:cNvPicPr>
          <p:nvPr/>
        </p:nvPicPr>
        <p:blipFill>
          <a:blip r:embed="rId2" cstate="print"/>
          <a:srcRect/>
          <a:stretch>
            <a:fillRect/>
          </a:stretch>
        </p:blipFill>
        <p:spPr>
          <a:xfrm>
            <a:off x="4343400" y="3733800"/>
            <a:ext cx="3733800" cy="2898775"/>
          </a:xfrm>
          <a:prstGeom prst="rect">
            <a:avLst/>
          </a:prstGeom>
        </p:spPr>
      </p:pic>
      <p:pic>
        <p:nvPicPr>
          <p:cNvPr id="9" name="Content Placeholder 3" descr="Full Adder Truth Table"/>
          <p:cNvPicPr>
            <a:picLocks/>
          </p:cNvPicPr>
          <p:nvPr/>
        </p:nvPicPr>
        <p:blipFill>
          <a:blip r:embed="rId3" cstate="print"/>
          <a:srcRect/>
          <a:stretch>
            <a:fillRect/>
          </a:stretch>
        </p:blipFill>
        <p:spPr>
          <a:xfrm>
            <a:off x="1371600" y="3657600"/>
            <a:ext cx="1933575" cy="2647950"/>
          </a:xfrm>
          <a:prstGeom prst="rect">
            <a:avLst/>
          </a:prstGeom>
        </p:spPr>
      </p:pic>
      <p:pic>
        <p:nvPicPr>
          <p:cNvPr id="2050" name="Picture 2"/>
          <p:cNvPicPr>
            <a:picLocks noChangeAspect="1" noChangeArrowheads="1"/>
          </p:cNvPicPr>
          <p:nvPr/>
        </p:nvPicPr>
        <p:blipFill>
          <a:blip r:embed="rId4"/>
          <a:srcRect/>
          <a:stretch>
            <a:fillRect/>
          </a:stretch>
        </p:blipFill>
        <p:spPr bwMode="auto">
          <a:xfrm>
            <a:off x="1295400" y="1371600"/>
            <a:ext cx="3457575" cy="1304925"/>
          </a:xfrm>
          <a:prstGeom prst="rect">
            <a:avLst/>
          </a:prstGeom>
          <a:noFill/>
          <a:ln w="9525">
            <a:noFill/>
            <a:miter lim="800000"/>
            <a:headEnd/>
            <a:tailEnd/>
          </a:ln>
          <a:effectLst/>
        </p:spPr>
      </p:pic>
      <p:pic>
        <p:nvPicPr>
          <p:cNvPr id="2051" name="Picture 3"/>
          <p:cNvPicPr>
            <a:picLocks noChangeAspect="1" noChangeArrowheads="1"/>
          </p:cNvPicPr>
          <p:nvPr/>
        </p:nvPicPr>
        <p:blipFill>
          <a:blip r:embed="rId5"/>
          <a:srcRect/>
          <a:stretch>
            <a:fillRect/>
          </a:stretch>
        </p:blipFill>
        <p:spPr bwMode="auto">
          <a:xfrm>
            <a:off x="4953000" y="1600200"/>
            <a:ext cx="3076575" cy="904875"/>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4000" dirty="0">
                <a:solidFill>
                  <a:srgbClr val="C00000"/>
                </a:solidFill>
              </a:rPr>
              <a:t>Half </a:t>
            </a:r>
            <a:r>
              <a:rPr lang="en-US" altLang="en-US" sz="4000" dirty="0" err="1">
                <a:solidFill>
                  <a:srgbClr val="C00000"/>
                </a:solidFill>
              </a:rPr>
              <a:t>Subtractor</a:t>
            </a:r>
            <a:endParaRPr lang="en-US" altLang="en-US" sz="4000" dirty="0">
              <a:solidFill>
                <a:srgbClr val="C00000"/>
              </a:solidFill>
            </a:endParaRPr>
          </a:p>
        </p:txBody>
      </p:sp>
      <p:sp>
        <p:nvSpPr>
          <p:cNvPr id="3" name="Content Placeholder 2"/>
          <p:cNvSpPr>
            <a:spLocks noGrp="1"/>
          </p:cNvSpPr>
          <p:nvPr>
            <p:ph idx="1"/>
          </p:nvPr>
        </p:nvSpPr>
        <p:spPr>
          <a:xfrm>
            <a:off x="457200" y="1143000"/>
            <a:ext cx="8229600" cy="5410200"/>
          </a:xfrm>
        </p:spPr>
        <p:txBody>
          <a:bodyPr>
            <a:normAutofit/>
          </a:bodyPr>
          <a:lstStyle/>
          <a:p>
            <a:pPr algn="just"/>
            <a:r>
              <a:rPr lang="en-US" sz="2800" dirty="0">
                <a:latin typeface="Times New Roman" pitchFamily="18" charset="0"/>
                <a:cs typeface="Times New Roman" pitchFamily="18" charset="0"/>
              </a:rPr>
              <a:t>Half </a:t>
            </a:r>
            <a:r>
              <a:rPr lang="en-US" sz="2800" dirty="0" err="1">
                <a:latin typeface="Times New Roman" pitchFamily="18" charset="0"/>
                <a:cs typeface="Times New Roman" pitchFamily="18" charset="0"/>
              </a:rPr>
              <a:t>subtractor</a:t>
            </a:r>
            <a:r>
              <a:rPr lang="en-US" sz="2800" dirty="0">
                <a:latin typeface="Times New Roman" pitchFamily="18" charset="0"/>
                <a:cs typeface="Times New Roman" pitchFamily="18" charset="0"/>
              </a:rPr>
              <a:t> is a combination circuit with two inputs and two outputs (difference and borrow). It produces the difference between the two binary bits at the input and also produces a output (Borrow) to indicate if a 1 has been borrowed. In the subtraction (A-B), A is called as Minuend bit and B is called as Subtrahend bit.</a:t>
            </a:r>
          </a:p>
        </p:txBody>
      </p:sp>
      <p:pic>
        <p:nvPicPr>
          <p:cNvPr id="4098" name="Picture 2"/>
          <p:cNvPicPr>
            <a:picLocks noChangeAspect="1" noChangeArrowheads="1"/>
          </p:cNvPicPr>
          <p:nvPr/>
        </p:nvPicPr>
        <p:blipFill>
          <a:blip r:embed="rId2"/>
          <a:srcRect/>
          <a:stretch>
            <a:fillRect/>
          </a:stretch>
        </p:blipFill>
        <p:spPr bwMode="auto">
          <a:xfrm>
            <a:off x="2886075" y="4467225"/>
            <a:ext cx="3371850" cy="1628775"/>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altLang="en-US" sz="4000" dirty="0">
                <a:solidFill>
                  <a:srgbClr val="C00000"/>
                </a:solidFill>
              </a:rPr>
              <a:t>Integer Representation</a:t>
            </a:r>
          </a:p>
        </p:txBody>
      </p:sp>
      <p:sp>
        <p:nvSpPr>
          <p:cNvPr id="3" name="Content Placeholder 2"/>
          <p:cNvSpPr>
            <a:spLocks noGrp="1"/>
          </p:cNvSpPr>
          <p:nvPr>
            <p:ph idx="1"/>
          </p:nvPr>
        </p:nvSpPr>
        <p:spPr/>
        <p:txBody>
          <a:bodyPr>
            <a:normAutofit lnSpcReduction="10000"/>
          </a:bodyPr>
          <a:lstStyle/>
          <a:p>
            <a:pPr>
              <a:lnSpc>
                <a:spcPct val="90000"/>
              </a:lnSpc>
              <a:buFont typeface="Wingdings" pitchFamily="2" charset="2"/>
              <a:buChar char="Ø"/>
              <a:defRPr/>
            </a:pPr>
            <a:r>
              <a:rPr lang="en-US" altLang="en-US" sz="3000" dirty="0">
                <a:latin typeface="Times New Roman" pitchFamily="18" charset="0"/>
                <a:cs typeface="Times New Roman" pitchFamily="18" charset="0"/>
              </a:rPr>
              <a:t>Only have 0 &amp; 1 to represent everything</a:t>
            </a:r>
          </a:p>
          <a:p>
            <a:pPr>
              <a:lnSpc>
                <a:spcPct val="90000"/>
              </a:lnSpc>
              <a:buFont typeface="Wingdings" pitchFamily="2" charset="2"/>
              <a:buChar char="Ø"/>
              <a:defRPr/>
            </a:pPr>
            <a:r>
              <a:rPr lang="en-US" altLang="en-US" sz="3000" dirty="0">
                <a:latin typeface="Times New Roman" pitchFamily="18" charset="0"/>
                <a:cs typeface="Times New Roman" pitchFamily="18" charset="0"/>
              </a:rPr>
              <a:t>Positive numbers stored in binary</a:t>
            </a:r>
          </a:p>
          <a:p>
            <a:pPr marL="342900" lvl="1" indent="-342900">
              <a:lnSpc>
                <a:spcPct val="90000"/>
              </a:lnSpc>
              <a:buFont typeface="Wingdings" pitchFamily="2" charset="2"/>
              <a:buChar char="Ø"/>
              <a:defRPr/>
            </a:pPr>
            <a:r>
              <a:rPr lang="en-US" altLang="en-US" sz="3000" dirty="0">
                <a:latin typeface="Times New Roman" pitchFamily="18" charset="0"/>
                <a:cs typeface="Times New Roman" pitchFamily="18" charset="0"/>
              </a:rPr>
              <a:t>e.g. 41=00101001</a:t>
            </a:r>
          </a:p>
          <a:p>
            <a:pPr>
              <a:lnSpc>
                <a:spcPct val="90000"/>
              </a:lnSpc>
              <a:buFont typeface="Wingdings" pitchFamily="2" charset="2"/>
              <a:buChar char="Ø"/>
              <a:defRPr/>
            </a:pPr>
            <a:r>
              <a:rPr lang="en-US" altLang="en-US" sz="3000" dirty="0">
                <a:latin typeface="Times New Roman" pitchFamily="18" charset="0"/>
                <a:cs typeface="Times New Roman" pitchFamily="18" charset="0"/>
              </a:rPr>
              <a:t>No minus sign</a:t>
            </a:r>
          </a:p>
          <a:p>
            <a:pPr>
              <a:lnSpc>
                <a:spcPct val="90000"/>
              </a:lnSpc>
              <a:buFont typeface="Wingdings" pitchFamily="2" charset="2"/>
              <a:buChar char="Ø"/>
              <a:defRPr/>
            </a:pPr>
            <a:r>
              <a:rPr lang="en-US" altLang="en-US" sz="3000" dirty="0">
                <a:latin typeface="Times New Roman" pitchFamily="18" charset="0"/>
                <a:cs typeface="Times New Roman" pitchFamily="18" charset="0"/>
              </a:rPr>
              <a:t>No period</a:t>
            </a:r>
          </a:p>
          <a:p>
            <a:pPr marL="0" indent="0">
              <a:buNone/>
            </a:pPr>
            <a:r>
              <a:rPr lang="en-IN" dirty="0"/>
              <a:t>Three possible approaches:</a:t>
            </a:r>
          </a:p>
          <a:p>
            <a:r>
              <a:rPr lang="en-IN" dirty="0"/>
              <a:t>a) Sign-magnitude representation</a:t>
            </a:r>
          </a:p>
          <a:p>
            <a:r>
              <a:rPr lang="en-IN" dirty="0"/>
              <a:t>b) One’s complement representation</a:t>
            </a:r>
          </a:p>
          <a:p>
            <a:r>
              <a:rPr lang="en-IN" dirty="0"/>
              <a:t>c) Two’s complement representation</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solidFill>
                  <a:srgbClr val="C00000"/>
                </a:solidFill>
              </a:rPr>
              <a:t>Truth Table and Circuit Diagram</a:t>
            </a:r>
            <a:br>
              <a:rPr lang="en-US" dirty="0"/>
            </a:br>
            <a:endParaRPr lang="en-US" dirty="0"/>
          </a:p>
        </p:txBody>
      </p:sp>
      <p:pic>
        <p:nvPicPr>
          <p:cNvPr id="3074" name="Picture 2"/>
          <p:cNvPicPr>
            <a:picLocks noChangeAspect="1" noChangeArrowheads="1"/>
          </p:cNvPicPr>
          <p:nvPr/>
        </p:nvPicPr>
        <p:blipFill>
          <a:blip r:embed="rId2"/>
          <a:srcRect/>
          <a:stretch>
            <a:fillRect/>
          </a:stretch>
        </p:blipFill>
        <p:spPr bwMode="auto">
          <a:xfrm>
            <a:off x="1219200" y="1447800"/>
            <a:ext cx="2667000" cy="1533525"/>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4876800" y="1447800"/>
            <a:ext cx="1905000" cy="1524000"/>
          </a:xfrm>
          <a:prstGeom prst="rect">
            <a:avLst/>
          </a:prstGeom>
          <a:noFill/>
          <a:ln w="9525">
            <a:noFill/>
            <a:miter lim="800000"/>
            <a:headEnd/>
            <a:tailEnd/>
          </a:ln>
          <a:effectLst/>
        </p:spPr>
      </p:pic>
      <p:sp>
        <p:nvSpPr>
          <p:cNvPr id="10" name="Rectangle 9"/>
          <p:cNvSpPr/>
          <p:nvPr/>
        </p:nvSpPr>
        <p:spPr>
          <a:xfrm>
            <a:off x="914400" y="3581400"/>
            <a:ext cx="7620000" cy="1200329"/>
          </a:xfrm>
          <a:prstGeom prst="rect">
            <a:avLst/>
          </a:prstGeom>
        </p:spPr>
        <p:txBody>
          <a:bodyPr wrap="square">
            <a:spAutoFit/>
          </a:bodyPr>
          <a:lstStyle/>
          <a:p>
            <a:pPr fontAlgn="base"/>
            <a:r>
              <a:rPr lang="en-US" sz="2400" dirty="0"/>
              <a:t>From the truth table, Boolean Expression can be derived as:</a:t>
            </a:r>
          </a:p>
          <a:p>
            <a:pPr fontAlgn="base"/>
            <a:r>
              <a:rPr lang="en-US" sz="2400" b="1" dirty="0"/>
              <a:t>D = A’B + AB’ = </a:t>
            </a:r>
            <a:r>
              <a:rPr lang="en-US" sz="2400" dirty="0"/>
              <a:t> </a:t>
            </a:r>
            <a:r>
              <a:rPr lang="en-US" sz="2400" b="1" dirty="0"/>
              <a:t>A </a:t>
            </a:r>
            <a:r>
              <a:rPr lang="en-US" sz="2400" dirty="0"/>
              <a:t>⊕ </a:t>
            </a:r>
            <a:r>
              <a:rPr lang="en-US" sz="2400" b="1" dirty="0"/>
              <a:t>B</a:t>
            </a:r>
            <a:endParaRPr lang="en-US" sz="2400" dirty="0"/>
          </a:p>
          <a:p>
            <a:pPr fontAlgn="base"/>
            <a:r>
              <a:rPr lang="en-US" sz="2400" b="1" dirty="0"/>
              <a:t>B</a:t>
            </a:r>
            <a:r>
              <a:rPr lang="en-US" sz="2400" b="1" baseline="-25000" dirty="0"/>
              <a:t>o</a:t>
            </a:r>
            <a:r>
              <a:rPr lang="en-US" sz="2400" dirty="0"/>
              <a:t> = </a:t>
            </a:r>
            <a:r>
              <a:rPr lang="en-US" sz="2400" b="1" dirty="0"/>
              <a:t>A’B</a:t>
            </a:r>
            <a:endParaRPr lang="en-US" sz="2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4000" dirty="0">
                <a:solidFill>
                  <a:srgbClr val="C00000"/>
                </a:solidFill>
              </a:rPr>
              <a:t>Half </a:t>
            </a:r>
            <a:r>
              <a:rPr lang="en-US" altLang="en-US" sz="4000" dirty="0" err="1">
                <a:solidFill>
                  <a:srgbClr val="C00000"/>
                </a:solidFill>
              </a:rPr>
              <a:t>Subtractors</a:t>
            </a:r>
            <a:endParaRPr lang="en-US" altLang="en-US" sz="4000" dirty="0">
              <a:solidFill>
                <a:srgbClr val="C00000"/>
              </a:solidFill>
            </a:endParaRPr>
          </a:p>
        </p:txBody>
      </p:sp>
      <p:pic>
        <p:nvPicPr>
          <p:cNvPr id="4" name="Content Placeholder 3" descr="CamScanner 07-27-2020 19.54.32_6.jpg"/>
          <p:cNvPicPr>
            <a:picLocks noGrp="1" noChangeAspect="1"/>
          </p:cNvPicPr>
          <p:nvPr>
            <p:ph idx="1"/>
          </p:nvPr>
        </p:nvPicPr>
        <p:blipFill>
          <a:blip r:embed="rId2" cstate="print"/>
          <a:stretch>
            <a:fillRect/>
          </a:stretch>
        </p:blipFill>
        <p:spPr>
          <a:xfrm>
            <a:off x="1600200" y="1600200"/>
            <a:ext cx="5867399" cy="4525963"/>
          </a:xfr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4000" dirty="0">
                <a:solidFill>
                  <a:srgbClr val="C00000"/>
                </a:solidFill>
              </a:rPr>
              <a:t>Full </a:t>
            </a:r>
            <a:r>
              <a:rPr lang="en-US" altLang="en-US" sz="4000" dirty="0" err="1">
                <a:solidFill>
                  <a:srgbClr val="C00000"/>
                </a:solidFill>
              </a:rPr>
              <a:t>Subtractor</a:t>
            </a:r>
            <a:endParaRPr lang="en-US" altLang="en-US" sz="4000" dirty="0">
              <a:solidFill>
                <a:srgbClr val="C00000"/>
              </a:solidFill>
            </a:endParaRPr>
          </a:p>
        </p:txBody>
      </p:sp>
      <p:sp>
        <p:nvSpPr>
          <p:cNvPr id="3" name="Content Placeholder 2"/>
          <p:cNvSpPr>
            <a:spLocks noGrp="1"/>
          </p:cNvSpPr>
          <p:nvPr>
            <p:ph idx="1"/>
          </p:nvPr>
        </p:nvSpPr>
        <p:spPr>
          <a:xfrm>
            <a:off x="457200" y="1143000"/>
            <a:ext cx="8229600" cy="5410200"/>
          </a:xfrm>
        </p:spPr>
        <p:txBody>
          <a:bodyPr>
            <a:normAutofit/>
          </a:bodyPr>
          <a:lstStyle/>
          <a:p>
            <a:pPr algn="just"/>
            <a:r>
              <a:rPr lang="en-US" sz="2800" dirty="0">
                <a:latin typeface="Times New Roman" pitchFamily="18" charset="0"/>
                <a:cs typeface="Times New Roman" pitchFamily="18" charset="0"/>
              </a:rPr>
              <a:t>The disadvantage of a half </a:t>
            </a:r>
            <a:r>
              <a:rPr lang="en-US" sz="2800" dirty="0" err="1">
                <a:latin typeface="Times New Roman" pitchFamily="18" charset="0"/>
                <a:cs typeface="Times New Roman" pitchFamily="18" charset="0"/>
              </a:rPr>
              <a:t>subtractor</a:t>
            </a:r>
            <a:r>
              <a:rPr lang="en-US" sz="2800" dirty="0">
                <a:latin typeface="Times New Roman" pitchFamily="18" charset="0"/>
                <a:cs typeface="Times New Roman" pitchFamily="18" charset="0"/>
              </a:rPr>
              <a:t> is overcome by full </a:t>
            </a:r>
            <a:r>
              <a:rPr lang="en-US" sz="2800" dirty="0" err="1">
                <a:latin typeface="Times New Roman" pitchFamily="18" charset="0"/>
                <a:cs typeface="Times New Roman" pitchFamily="18" charset="0"/>
              </a:rPr>
              <a:t>subtractor</a:t>
            </a:r>
            <a:r>
              <a:rPr lang="en-US" sz="2800" dirty="0">
                <a:latin typeface="Times New Roman" pitchFamily="18" charset="0"/>
                <a:cs typeface="Times New Roman" pitchFamily="18" charset="0"/>
              </a:rPr>
              <a:t>. The full </a:t>
            </a:r>
            <a:r>
              <a:rPr lang="en-US" sz="2800" dirty="0" err="1">
                <a:latin typeface="Times New Roman" pitchFamily="18" charset="0"/>
                <a:cs typeface="Times New Roman" pitchFamily="18" charset="0"/>
              </a:rPr>
              <a:t>subtractor</a:t>
            </a:r>
            <a:r>
              <a:rPr lang="en-US" sz="2800" dirty="0">
                <a:latin typeface="Times New Roman" pitchFamily="18" charset="0"/>
                <a:cs typeface="Times New Roman" pitchFamily="18" charset="0"/>
              </a:rPr>
              <a:t> is a combinational circuit with three inputs A, B, Bin and two output D and Bo. A is the minuend, B is subtrahend, Bin is the borrow produced by the previous stage, D is the difference output and Bo is the borrow output.</a:t>
            </a:r>
          </a:p>
        </p:txBody>
      </p:sp>
      <p:pic>
        <p:nvPicPr>
          <p:cNvPr id="5122" name="Picture 2"/>
          <p:cNvPicPr>
            <a:picLocks noChangeAspect="1" noChangeArrowheads="1"/>
          </p:cNvPicPr>
          <p:nvPr/>
        </p:nvPicPr>
        <p:blipFill>
          <a:blip r:embed="rId2"/>
          <a:srcRect/>
          <a:stretch>
            <a:fillRect/>
          </a:stretch>
        </p:blipFill>
        <p:spPr bwMode="auto">
          <a:xfrm>
            <a:off x="2514600" y="4229100"/>
            <a:ext cx="3319463" cy="1790700"/>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solidFill>
                  <a:srgbClr val="C00000"/>
                </a:solidFill>
              </a:rPr>
              <a:t>Ripple  Carry Adder</a:t>
            </a:r>
            <a:br>
              <a:rPr lang="en-US" dirty="0"/>
            </a:br>
            <a:endParaRPr lang="en-US" dirty="0"/>
          </a:p>
        </p:txBody>
      </p:sp>
      <p:sp>
        <p:nvSpPr>
          <p:cNvPr id="3" name="Content Placeholder 2"/>
          <p:cNvSpPr>
            <a:spLocks noGrp="1"/>
          </p:cNvSpPr>
          <p:nvPr>
            <p:ph idx="1"/>
          </p:nvPr>
        </p:nvSpPr>
        <p:spPr>
          <a:xfrm>
            <a:off x="533400" y="1143000"/>
            <a:ext cx="8229600" cy="4525963"/>
          </a:xfrm>
        </p:spPr>
        <p:txBody>
          <a:bodyPr>
            <a:normAutofit/>
          </a:bodyPr>
          <a:lstStyle/>
          <a:p>
            <a:pPr algn="just">
              <a:buNone/>
            </a:pPr>
            <a:r>
              <a:rPr lang="en-US" altLang="en-US" sz="3000" dirty="0">
                <a:latin typeface="Times New Roman" pitchFamily="18" charset="0"/>
                <a:cs typeface="Times New Roman" pitchFamily="18" charset="0"/>
              </a:rPr>
              <a:t>Example: </a:t>
            </a:r>
            <a:r>
              <a:rPr lang="en-US" sz="2800" dirty="0">
                <a:latin typeface="Times New Roman" pitchFamily="18" charset="0"/>
                <a:cs typeface="Times New Roman" pitchFamily="18" charset="0"/>
              </a:rPr>
              <a:t>4-bit Carry Ripple Adder</a:t>
            </a:r>
          </a:p>
          <a:p>
            <a:r>
              <a:rPr lang="en-US" sz="2400" dirty="0">
                <a:latin typeface="Times New Roman" pitchFamily="18" charset="0"/>
                <a:cs typeface="Times New Roman" pitchFamily="18" charset="0"/>
              </a:rPr>
              <a:t>Assume to add two operands A and B where </a:t>
            </a:r>
          </a:p>
          <a:p>
            <a:pPr>
              <a:buNone/>
            </a:pPr>
            <a:r>
              <a:rPr lang="en-US" sz="2400" dirty="0">
                <a:latin typeface="Times New Roman" pitchFamily="18" charset="0"/>
                <a:cs typeface="Times New Roman" pitchFamily="18" charset="0"/>
              </a:rPr>
              <a:t>	A = A3 A2 A1 A0 </a:t>
            </a:r>
          </a:p>
          <a:p>
            <a:pPr>
              <a:buNone/>
            </a:pPr>
            <a:r>
              <a:rPr lang="en-US" sz="2400" dirty="0">
                <a:latin typeface="Times New Roman" pitchFamily="18" charset="0"/>
                <a:cs typeface="Times New Roman" pitchFamily="18" charset="0"/>
              </a:rPr>
              <a:t>	B = B3 B2 B1 B0</a:t>
            </a:r>
          </a:p>
          <a:p>
            <a:pPr>
              <a:buNone/>
            </a:pPr>
            <a:r>
              <a:rPr lang="en-US" sz="2400" dirty="0">
                <a:latin typeface="Times New Roman" pitchFamily="18" charset="0"/>
                <a:cs typeface="Times New Roman" pitchFamily="18" charset="0"/>
              </a:rPr>
              <a:t>	A=   1    0    1    1 + </a:t>
            </a:r>
          </a:p>
          <a:p>
            <a:pPr>
              <a:buNone/>
            </a:pPr>
            <a:r>
              <a:rPr lang="en-US" sz="2400" dirty="0">
                <a:latin typeface="Times New Roman" pitchFamily="18" charset="0"/>
                <a:cs typeface="Times New Roman" pitchFamily="18" charset="0"/>
              </a:rPr>
              <a:t>	B =  1    1     0   1</a:t>
            </a:r>
          </a:p>
          <a:p>
            <a:pPr>
              <a:buNone/>
            </a:pPr>
            <a:r>
              <a:rPr lang="en-US" sz="2400" dirty="0">
                <a:latin typeface="Times New Roman" pitchFamily="18" charset="0"/>
                <a:cs typeface="Times New Roman" pitchFamily="18" charset="0"/>
              </a:rPr>
              <a:t>         --------------------</a:t>
            </a:r>
          </a:p>
          <a:p>
            <a:pPr>
              <a:buNone/>
            </a:pPr>
            <a:r>
              <a:rPr lang="en-US" sz="2400" dirty="0">
                <a:latin typeface="Times New Roman" pitchFamily="18" charset="0"/>
                <a:cs typeface="Times New Roman" pitchFamily="18" charset="0"/>
              </a:rPr>
              <a:t>A+B=1 1    0     0    0  </a:t>
            </a:r>
          </a:p>
          <a:p>
            <a:pPr>
              <a:buNone/>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Cout</a:t>
            </a:r>
            <a:r>
              <a:rPr lang="en-US" sz="2400" dirty="0">
                <a:latin typeface="Times New Roman" pitchFamily="18" charset="0"/>
                <a:cs typeface="Times New Roman" pitchFamily="18" charset="0"/>
              </a:rPr>
              <a:t>   S3  S2   S1  S0</a:t>
            </a:r>
          </a:p>
          <a:p>
            <a:pPr algn="just">
              <a:buNone/>
            </a:pPr>
            <a:endParaRPr lang="en-US" altLang="en-US" sz="3000" dirty="0">
              <a:latin typeface="Times New Roman" pitchFamily="18" charset="0"/>
              <a:cs typeface="Times New Roman" pitchFamily="18" charset="0"/>
            </a:endParaRPr>
          </a:p>
          <a:p>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p:cNvPicPr>
          <p:nvPr>
            <p:ph idx="1"/>
          </p:nvPr>
        </p:nvPicPr>
        <p:blipFill>
          <a:blip r:embed="rId2" cstate="print"/>
          <a:srcRect/>
          <a:stretch>
            <a:fillRect/>
          </a:stretch>
        </p:blipFill>
        <p:spPr>
          <a:xfrm>
            <a:off x="838200" y="1676400"/>
            <a:ext cx="7315200" cy="3733800"/>
          </a:xfr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4" name="Content Placeholder 3" descr="CamScanner 07-27-2020 19.54.32_8.jpg"/>
          <p:cNvPicPr>
            <a:picLocks noGrp="1" noChangeAspect="1"/>
          </p:cNvPicPr>
          <p:nvPr>
            <p:ph idx="1"/>
          </p:nvPr>
        </p:nvPicPr>
        <p:blipFill>
          <a:blip r:embed="rId2" cstate="print"/>
          <a:stretch>
            <a:fillRect/>
          </a:stretch>
        </p:blipFill>
        <p:spPr>
          <a:xfrm>
            <a:off x="685800" y="1219200"/>
            <a:ext cx="7924799" cy="5257800"/>
          </a:xfr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solidFill>
                  <a:srgbClr val="C00000"/>
                </a:solidFill>
              </a:rPr>
              <a:t>Ripple  Carry Adder</a:t>
            </a:r>
            <a:br>
              <a:rPr lang="en-US" dirty="0"/>
            </a:br>
            <a:endParaRPr lang="en-US" dirty="0"/>
          </a:p>
        </p:txBody>
      </p:sp>
      <p:sp>
        <p:nvSpPr>
          <p:cNvPr id="3" name="Content Placeholder 2"/>
          <p:cNvSpPr>
            <a:spLocks noGrp="1"/>
          </p:cNvSpPr>
          <p:nvPr>
            <p:ph idx="1"/>
          </p:nvPr>
        </p:nvSpPr>
        <p:spPr>
          <a:xfrm>
            <a:off x="533400" y="1143000"/>
            <a:ext cx="8229600" cy="4525963"/>
          </a:xfrm>
        </p:spPr>
        <p:txBody>
          <a:bodyPr>
            <a:normAutofit fontScale="85000" lnSpcReduction="20000"/>
          </a:bodyPr>
          <a:lstStyle/>
          <a:p>
            <a:pPr>
              <a:buNone/>
            </a:pPr>
            <a:r>
              <a:rPr lang="en-US" b="1" dirty="0"/>
              <a:t>4-bit Adder</a:t>
            </a:r>
          </a:p>
          <a:p>
            <a:pPr algn="just"/>
            <a:r>
              <a:rPr lang="en-US" dirty="0">
                <a:latin typeface="Times New Roman" pitchFamily="18" charset="0"/>
                <a:cs typeface="Times New Roman" pitchFamily="18" charset="0"/>
              </a:rPr>
              <a:t>	A 4-bit adder circuit can be designed by first designing the 1-bit full adder and then connecting the four 1-bit full adders to get the 4-bit adder as shown in the diagram above.  </a:t>
            </a:r>
          </a:p>
          <a:p>
            <a:pPr algn="just"/>
            <a:r>
              <a:rPr lang="en-US" dirty="0">
                <a:latin typeface="Times New Roman" pitchFamily="18" charset="0"/>
                <a:cs typeface="Times New Roman" pitchFamily="18" charset="0"/>
              </a:rPr>
              <a:t>	For the 1-bit full adder, the design begins by drawing the Truth Table for the three input  and the corresponding output SUM and CARRY. </a:t>
            </a:r>
          </a:p>
          <a:p>
            <a:pPr algn="just"/>
            <a:r>
              <a:rPr lang="en-US" dirty="0">
                <a:latin typeface="Times New Roman" pitchFamily="18" charset="0"/>
                <a:cs typeface="Times New Roman" pitchFamily="18" charset="0"/>
              </a:rPr>
              <a:t>	The Boolean Expression describing the  binary adder circuit is then deduced. </a:t>
            </a:r>
          </a:p>
          <a:p>
            <a:pPr algn="just"/>
            <a:r>
              <a:rPr lang="en-US" dirty="0">
                <a:latin typeface="Times New Roman" pitchFamily="18" charset="0"/>
                <a:cs typeface="Times New Roman" pitchFamily="18" charset="0"/>
              </a:rPr>
              <a:t>	The binary full adder is a three input combinational circuit which satisfies the truth table given below.</a:t>
            </a:r>
          </a:p>
          <a:p>
            <a:pPr>
              <a:buNone/>
            </a:pP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4000" dirty="0">
                <a:solidFill>
                  <a:srgbClr val="C00000"/>
                </a:solidFill>
              </a:rPr>
              <a:t>Binary Multiplier</a:t>
            </a:r>
          </a:p>
        </p:txBody>
      </p:sp>
      <p:sp>
        <p:nvSpPr>
          <p:cNvPr id="3" name="Content Placeholder 2"/>
          <p:cNvSpPr>
            <a:spLocks noGrp="1"/>
          </p:cNvSpPr>
          <p:nvPr>
            <p:ph idx="1"/>
          </p:nvPr>
        </p:nvSpPr>
        <p:spPr/>
        <p:txBody>
          <a:bodyPr>
            <a:normAutofit fontScale="92500" lnSpcReduction="20000"/>
          </a:bodyPr>
          <a:lstStyle/>
          <a:p>
            <a:pPr algn="just"/>
            <a:r>
              <a:rPr lang="en-US" sz="2800" dirty="0">
                <a:latin typeface="Times New Roman" pitchFamily="18" charset="0"/>
                <a:cs typeface="Times New Roman" pitchFamily="18" charset="0"/>
              </a:rPr>
              <a:t>Multiplication of binary numbers is performed in the same way as with decimal numbers.  The multiplicand is multiplied by each bit of the multiplier, starting from the least significant bit. </a:t>
            </a:r>
          </a:p>
          <a:p>
            <a:pPr algn="just"/>
            <a:r>
              <a:rPr lang="en-US" sz="2800" dirty="0">
                <a:latin typeface="Times New Roman" pitchFamily="18" charset="0"/>
                <a:cs typeface="Times New Roman" pitchFamily="18" charset="0"/>
              </a:rPr>
              <a:t>The result of each such multiplication forms a partial product. Successive partial products are shifted one bit to the left.</a:t>
            </a:r>
          </a:p>
          <a:p>
            <a:pPr algn="just"/>
            <a:r>
              <a:rPr lang="en-US" sz="2800" dirty="0">
                <a:latin typeface="Times New Roman" pitchFamily="18" charset="0"/>
                <a:cs typeface="Times New Roman" pitchFamily="18" charset="0"/>
              </a:rPr>
              <a:t>The product is obtained by adding these shifted partial products. </a:t>
            </a:r>
          </a:p>
          <a:p>
            <a:pPr algn="just"/>
            <a:r>
              <a:rPr lang="en-US" sz="2800" dirty="0">
                <a:latin typeface="Times New Roman" pitchFamily="18" charset="0"/>
                <a:cs typeface="Times New Roman" pitchFamily="18" charset="0"/>
              </a:rPr>
              <a:t>Example 1: Consider multiplication of two numbers, say A and B (2 bits each),</a:t>
            </a:r>
          </a:p>
          <a:p>
            <a:pPr algn="just"/>
            <a:r>
              <a:rPr lang="en-US" sz="2800" dirty="0">
                <a:latin typeface="Times New Roman" pitchFamily="18" charset="0"/>
                <a:cs typeface="Times New Roman" pitchFamily="18" charset="0"/>
              </a:rPr>
              <a:t> C = A x B. </a:t>
            </a:r>
          </a:p>
          <a:p>
            <a:pPr algn="just"/>
            <a:endParaRPr lang="en-US" sz="2800" dirty="0">
              <a:latin typeface="Times New Roman" pitchFamily="18" charset="0"/>
              <a:cs typeface="Times New Roman" pitchFamily="18" charset="0"/>
            </a:endParaRPr>
          </a:p>
          <a:p>
            <a:pPr algn="just"/>
            <a:endParaRPr lang="en-US" sz="2800" dirty="0">
              <a:latin typeface="Times New Roman" pitchFamily="18" charset="0"/>
              <a:cs typeface="Times New Roman" pitchFamily="18" charset="0"/>
            </a:endParaRPr>
          </a:p>
          <a:p>
            <a:pPr algn="just">
              <a:defRPr/>
            </a:pPr>
            <a:endParaRPr lang="en-US" altLang="en-US" sz="3000" dirty="0">
              <a:latin typeface="Times New Roman" pitchFamily="18" charset="0"/>
              <a:cs typeface="Times New Roman"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4000" dirty="0">
                <a:solidFill>
                  <a:srgbClr val="C00000"/>
                </a:solidFill>
              </a:rPr>
              <a:t>Binary Multiplier</a:t>
            </a:r>
          </a:p>
        </p:txBody>
      </p:sp>
      <p:sp>
        <p:nvSpPr>
          <p:cNvPr id="3" name="Content Placeholder 2"/>
          <p:cNvSpPr>
            <a:spLocks noGrp="1"/>
          </p:cNvSpPr>
          <p:nvPr>
            <p:ph idx="1"/>
          </p:nvPr>
        </p:nvSpPr>
        <p:spPr>
          <a:xfrm>
            <a:off x="457200" y="1600201"/>
            <a:ext cx="8229600" cy="1295400"/>
          </a:xfrm>
        </p:spPr>
        <p:txBody>
          <a:bodyPr>
            <a:normAutofit/>
          </a:bodyPr>
          <a:lstStyle/>
          <a:p>
            <a:pPr>
              <a:buFontTx/>
              <a:buChar char="•"/>
            </a:pPr>
            <a:r>
              <a:rPr lang="en-US" sz="2800" dirty="0"/>
              <a:t>Unsigned number multiplication</a:t>
            </a:r>
          </a:p>
          <a:p>
            <a:r>
              <a:rPr lang="en-US" sz="2800" dirty="0"/>
              <a:t>  two n-bit numbers; 2n-bit result</a:t>
            </a:r>
          </a:p>
          <a:p>
            <a:pPr algn="just">
              <a:buNone/>
            </a:pPr>
            <a:endParaRPr lang="en-US" sz="2800" dirty="0">
              <a:latin typeface="Times New Roman" pitchFamily="18" charset="0"/>
              <a:cs typeface="Times New Roman" pitchFamily="18" charset="0"/>
            </a:endParaRPr>
          </a:p>
          <a:p>
            <a:pPr algn="just"/>
            <a:endParaRPr lang="en-US" sz="2800" dirty="0">
              <a:latin typeface="Times New Roman" pitchFamily="18" charset="0"/>
              <a:cs typeface="Times New Roman" pitchFamily="18" charset="0"/>
            </a:endParaRPr>
          </a:p>
          <a:p>
            <a:pPr algn="just">
              <a:defRPr/>
            </a:pPr>
            <a:endParaRPr lang="en-US" altLang="en-US" sz="3000"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srcRect/>
          <a:stretch>
            <a:fillRect/>
          </a:stretch>
        </p:blipFill>
        <p:spPr bwMode="auto">
          <a:xfrm>
            <a:off x="1676400" y="3048000"/>
            <a:ext cx="4343400" cy="2514600"/>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altLang="en-US" sz="4000" dirty="0">
                <a:solidFill>
                  <a:srgbClr val="C00000"/>
                </a:solidFill>
              </a:rPr>
              <a:t>Binary Multiplier</a:t>
            </a:r>
          </a:p>
        </p:txBody>
      </p:sp>
      <p:sp>
        <p:nvSpPr>
          <p:cNvPr id="3" name="Content Placeholder 2"/>
          <p:cNvSpPr>
            <a:spLocks noGrp="1"/>
          </p:cNvSpPr>
          <p:nvPr>
            <p:ph idx="1"/>
          </p:nvPr>
        </p:nvSpPr>
        <p:spPr>
          <a:xfrm>
            <a:off x="457200" y="1143000"/>
            <a:ext cx="8229600" cy="5181599"/>
          </a:xfrm>
        </p:spPr>
        <p:txBody>
          <a:bodyPr>
            <a:normAutofit/>
          </a:bodyPr>
          <a:lstStyle/>
          <a:p>
            <a:pPr lvl="0" algn="just"/>
            <a:r>
              <a:rPr lang="en-US" sz="2800" dirty="0">
                <a:latin typeface="Times New Roman" pitchFamily="18" charset="0"/>
                <a:cs typeface="Times New Roman" pitchFamily="18" charset="0"/>
              </a:rPr>
              <a:t>The first partial product is formed by multiplying the B1B0 by A0. The multiplication of two bits such as A0 and B0 produces a 1 if both bits are 1; otherwise it produces a 0 like an AND operation. So the partial products can be implemented with AND gates. </a:t>
            </a:r>
          </a:p>
          <a:p>
            <a:pPr algn="just"/>
            <a:r>
              <a:rPr lang="en-US" sz="2800" dirty="0">
                <a:latin typeface="Times New Roman" pitchFamily="18" charset="0"/>
                <a:cs typeface="Times New Roman" pitchFamily="18" charset="0"/>
              </a:rPr>
              <a:t>The second partial product is formed by multiplying the B1B0 by A1 and is shifted one position to the left.</a:t>
            </a:r>
          </a:p>
          <a:p>
            <a:pPr algn="just"/>
            <a:r>
              <a:rPr lang="en-US" sz="2800" dirty="0">
                <a:latin typeface="Times New Roman" pitchFamily="18" charset="0"/>
                <a:cs typeface="Times New Roman" pitchFamily="18" charset="0"/>
              </a:rPr>
              <a:t>The two partial products are added with two half adders (HA). Usually there are more bits in the partial products, and then it will be necessary to use FAs. </a:t>
            </a:r>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just">
              <a:defRPr/>
            </a:pPr>
            <a:endParaRPr lang="en-US" altLang="en-US" sz="3000" dirty="0">
              <a:latin typeface="Times New Roman" pitchFamily="18" charset="0"/>
              <a:cs typeface="Times New Roman"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4525963"/>
          </a:xfrm>
        </p:spPr>
        <p:txBody>
          <a:bodyPr/>
          <a:lstStyle/>
          <a:p>
            <a:r>
              <a:rPr lang="en-US" altLang="en-US" sz="3000" dirty="0">
                <a:latin typeface="Times New Roman" pitchFamily="18" charset="0"/>
                <a:cs typeface="Times New Roman" pitchFamily="18" charset="0"/>
              </a:rPr>
              <a:t>In integer </a:t>
            </a:r>
          </a:p>
          <a:p>
            <a:r>
              <a:rPr lang="en-US" altLang="en-US" sz="3000" dirty="0">
                <a:latin typeface="Times New Roman" pitchFamily="18" charset="0"/>
                <a:cs typeface="Times New Roman" pitchFamily="18" charset="0"/>
              </a:rPr>
              <a:t>MSB-Most significant Bit</a:t>
            </a:r>
          </a:p>
          <a:p>
            <a:r>
              <a:rPr lang="en-US" altLang="en-US" sz="3000" dirty="0">
                <a:latin typeface="Times New Roman" pitchFamily="18" charset="0"/>
                <a:cs typeface="Times New Roman" pitchFamily="18" charset="0"/>
              </a:rPr>
              <a:t>LSB-Least Significant Bit</a:t>
            </a:r>
          </a:p>
          <a:p>
            <a:endParaRPr lang="en-US" dirty="0"/>
          </a:p>
        </p:txBody>
      </p:sp>
      <p:pic>
        <p:nvPicPr>
          <p:cNvPr id="4" name="Picture 3" descr="lsb and msb.jpg"/>
          <p:cNvPicPr>
            <a:picLocks noChangeAspect="1"/>
          </p:cNvPicPr>
          <p:nvPr/>
        </p:nvPicPr>
        <p:blipFill>
          <a:blip r:embed="rId2" cstate="print"/>
          <a:srcRect/>
          <a:stretch>
            <a:fillRect/>
          </a:stretch>
        </p:blipFill>
        <p:spPr bwMode="auto">
          <a:xfrm>
            <a:off x="609600" y="2362200"/>
            <a:ext cx="8001000" cy="2209800"/>
          </a:xfrm>
          <a:prstGeom prst="rect">
            <a:avLst/>
          </a:prstGeom>
          <a:noFill/>
          <a:ln w="9525">
            <a:noFill/>
            <a:miter lim="800000"/>
            <a:headEnd/>
            <a:tailEnd/>
          </a:ln>
        </p:spPr>
      </p:pic>
      <p:pic>
        <p:nvPicPr>
          <p:cNvPr id="5" name="Picture 4" descr="sign number.png"/>
          <p:cNvPicPr>
            <a:picLocks noChangeAspect="1"/>
          </p:cNvPicPr>
          <p:nvPr/>
        </p:nvPicPr>
        <p:blipFill>
          <a:blip r:embed="rId3" cstate="print"/>
          <a:srcRect/>
          <a:stretch>
            <a:fillRect/>
          </a:stretch>
        </p:blipFill>
        <p:spPr bwMode="auto">
          <a:xfrm>
            <a:off x="609600" y="4724400"/>
            <a:ext cx="2952750" cy="1552575"/>
          </a:xfrm>
          <a:prstGeom prst="rect">
            <a:avLst/>
          </a:prstGeom>
          <a:noFill/>
          <a:ln w="9525">
            <a:noFill/>
            <a:miter lim="800000"/>
            <a:headEnd/>
            <a:tailEnd/>
          </a:ln>
        </p:spPr>
      </p:pic>
      <p:sp>
        <p:nvSpPr>
          <p:cNvPr id="6" name="Rectangle 5"/>
          <p:cNvSpPr/>
          <p:nvPr/>
        </p:nvSpPr>
        <p:spPr>
          <a:xfrm>
            <a:off x="4648200" y="4800600"/>
            <a:ext cx="4114800" cy="1600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If MSB is 0 then the integer is +</a:t>
            </a:r>
            <a:r>
              <a:rPr lang="en-US" dirty="0" err="1">
                <a:solidFill>
                  <a:schemeClr val="tx1"/>
                </a:solidFill>
              </a:rPr>
              <a:t>ve</a:t>
            </a:r>
            <a:r>
              <a:rPr lang="en-US" dirty="0">
                <a:solidFill>
                  <a:schemeClr val="tx1"/>
                </a:solidFill>
              </a:rPr>
              <a:t> number</a:t>
            </a:r>
          </a:p>
          <a:p>
            <a:pPr algn="ctr">
              <a:defRPr/>
            </a:pPr>
            <a:r>
              <a:rPr lang="en-US" dirty="0">
                <a:solidFill>
                  <a:schemeClr val="tx1"/>
                </a:solidFill>
              </a:rPr>
              <a:t>MSB is 1 then the integer is –</a:t>
            </a:r>
            <a:r>
              <a:rPr lang="en-US" dirty="0" err="1">
                <a:solidFill>
                  <a:schemeClr val="tx1"/>
                </a:solidFill>
              </a:rPr>
              <a:t>ve</a:t>
            </a:r>
            <a:r>
              <a:rPr lang="en-US" dirty="0">
                <a:solidFill>
                  <a:schemeClr val="tx1"/>
                </a:solidFill>
              </a:rPr>
              <a:t> number</a:t>
            </a:r>
          </a:p>
          <a:p>
            <a:pPr algn="ctr">
              <a:defRPr/>
            </a:pPr>
            <a:endParaRPr lang="en-US" dirty="0">
              <a:solidFill>
                <a:schemeClr val="tx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altLang="en-US" sz="4000" dirty="0">
                <a:solidFill>
                  <a:srgbClr val="C00000"/>
                </a:solidFill>
              </a:rPr>
              <a:t>Binary Multiplier</a:t>
            </a:r>
          </a:p>
        </p:txBody>
      </p:sp>
      <p:sp>
        <p:nvSpPr>
          <p:cNvPr id="3" name="Content Placeholder 2"/>
          <p:cNvSpPr>
            <a:spLocks noGrp="1"/>
          </p:cNvSpPr>
          <p:nvPr>
            <p:ph idx="1"/>
          </p:nvPr>
        </p:nvSpPr>
        <p:spPr>
          <a:xfrm>
            <a:off x="457200" y="1143001"/>
            <a:ext cx="8229600" cy="1600199"/>
          </a:xfrm>
        </p:spPr>
        <p:txBody>
          <a:bodyPr>
            <a:normAutofit/>
          </a:bodyPr>
          <a:lstStyle/>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just">
              <a:defRPr/>
            </a:pPr>
            <a:endParaRPr lang="en-US" altLang="en-US" sz="3000" dirty="0">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a:srcRect/>
          <a:stretch>
            <a:fillRect/>
          </a:stretch>
        </p:blipFill>
        <p:spPr bwMode="auto">
          <a:xfrm>
            <a:off x="4438650" y="1219201"/>
            <a:ext cx="4400550" cy="5105400"/>
          </a:xfrm>
          <a:prstGeom prst="rect">
            <a:avLst/>
          </a:prstGeom>
          <a:noFill/>
          <a:ln w="9525">
            <a:noFill/>
            <a:miter lim="800000"/>
            <a:headEnd/>
            <a:tailEnd/>
          </a:ln>
          <a:effectLst/>
        </p:spPr>
      </p:pic>
      <p:pic>
        <p:nvPicPr>
          <p:cNvPr id="7" name="Picture 3"/>
          <p:cNvPicPr>
            <a:picLocks noChangeAspect="1" noChangeArrowheads="1"/>
          </p:cNvPicPr>
          <p:nvPr/>
        </p:nvPicPr>
        <p:blipFill>
          <a:blip r:embed="rId3"/>
          <a:srcRect/>
          <a:stretch>
            <a:fillRect/>
          </a:stretch>
        </p:blipFill>
        <p:spPr bwMode="auto">
          <a:xfrm>
            <a:off x="381000" y="1828800"/>
            <a:ext cx="3505200" cy="2057400"/>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altLang="en-US" sz="4000" dirty="0">
                <a:solidFill>
                  <a:srgbClr val="C00000"/>
                </a:solidFill>
              </a:rPr>
              <a:t>Binary Multiplier</a:t>
            </a:r>
          </a:p>
        </p:txBody>
      </p:sp>
      <p:sp>
        <p:nvSpPr>
          <p:cNvPr id="3" name="Content Placeholder 2"/>
          <p:cNvSpPr>
            <a:spLocks noGrp="1"/>
          </p:cNvSpPr>
          <p:nvPr>
            <p:ph idx="1"/>
          </p:nvPr>
        </p:nvSpPr>
        <p:spPr>
          <a:xfrm>
            <a:off x="457200" y="1143000"/>
            <a:ext cx="8229600" cy="5181599"/>
          </a:xfrm>
        </p:spPr>
        <p:txBody>
          <a:bodyPr>
            <a:normAutofit/>
          </a:bodyPr>
          <a:lstStyle/>
          <a:p>
            <a:pPr algn="just"/>
            <a:r>
              <a:rPr lang="en-US" sz="2800" dirty="0">
                <a:latin typeface="Times New Roman" pitchFamily="18" charset="0"/>
                <a:cs typeface="Times New Roman" pitchFamily="18" charset="0"/>
              </a:rPr>
              <a:t>The least significant bit of the product does not have to go through an adder, since it is formed by the output of the first AND gate as shown in the Figure.</a:t>
            </a:r>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just">
              <a:defRPr/>
            </a:pPr>
            <a:endParaRPr lang="en-US" altLang="en-US" sz="3000" dirty="0">
              <a:latin typeface="Times New Roman" pitchFamily="18" charset="0"/>
              <a:cs typeface="Times New Roman"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altLang="en-US" sz="4000" dirty="0">
                <a:solidFill>
                  <a:srgbClr val="C00000"/>
                </a:solidFill>
              </a:rPr>
              <a:t>Shift-and-Add Multiplier</a:t>
            </a:r>
          </a:p>
        </p:txBody>
      </p:sp>
      <p:sp>
        <p:nvSpPr>
          <p:cNvPr id="3" name="Content Placeholder 2"/>
          <p:cNvSpPr>
            <a:spLocks noGrp="1"/>
          </p:cNvSpPr>
          <p:nvPr>
            <p:ph idx="1"/>
          </p:nvPr>
        </p:nvSpPr>
        <p:spPr>
          <a:xfrm>
            <a:off x="457200" y="1143000"/>
            <a:ext cx="8229600" cy="5181599"/>
          </a:xfrm>
        </p:spPr>
        <p:txBody>
          <a:bodyPr>
            <a:normAutofit/>
          </a:bodyPr>
          <a:lstStyle/>
          <a:p>
            <a:pPr algn="just"/>
            <a:r>
              <a:rPr lang="en-US" sz="2800" dirty="0">
                <a:latin typeface="Times New Roman" pitchFamily="18" charset="0"/>
                <a:cs typeface="Times New Roman" pitchFamily="18" charset="0"/>
              </a:rPr>
              <a:t>Shift-and-add multiplication is similar to the multiplication performed by paper and pencil. </a:t>
            </a:r>
          </a:p>
          <a:p>
            <a:pPr algn="just"/>
            <a:r>
              <a:rPr lang="en-US" sz="2800" dirty="0">
                <a:latin typeface="Times New Roman" pitchFamily="18" charset="0"/>
                <a:cs typeface="Times New Roman" pitchFamily="18" charset="0"/>
              </a:rPr>
              <a:t>This method adds the multiplicand X to itself Y times, where Y denotes the multiplier. </a:t>
            </a:r>
          </a:p>
          <a:p>
            <a:pPr algn="just"/>
            <a:r>
              <a:rPr lang="en-US" sz="2800" dirty="0">
                <a:latin typeface="Times New Roman" pitchFamily="18" charset="0"/>
                <a:cs typeface="Times New Roman" pitchFamily="18" charset="0"/>
              </a:rPr>
              <a:t>To multiply two numbers by paper and pencil, the algorithm is to take the digits of the multiplier one at a time from right to left, multiplying the multiplicand by a single digit of the multiplier and placing the intermediate product in the appropriate positions to the left of the earlier results.</a:t>
            </a:r>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just">
              <a:defRPr/>
            </a:pPr>
            <a:endParaRPr lang="en-US" altLang="en-US" sz="3000" dirty="0">
              <a:latin typeface="Times New Roman" pitchFamily="18" charset="0"/>
              <a:cs typeface="Times New Roman"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altLang="en-US" sz="4000" dirty="0">
                <a:solidFill>
                  <a:srgbClr val="C00000"/>
                </a:solidFill>
              </a:rPr>
              <a:t>Shift-and-Add Multiplier</a:t>
            </a:r>
          </a:p>
        </p:txBody>
      </p:sp>
      <p:sp>
        <p:nvSpPr>
          <p:cNvPr id="3" name="Content Placeholder 2"/>
          <p:cNvSpPr>
            <a:spLocks noGrp="1"/>
          </p:cNvSpPr>
          <p:nvPr>
            <p:ph idx="1"/>
          </p:nvPr>
        </p:nvSpPr>
        <p:spPr>
          <a:xfrm>
            <a:off x="457200" y="1143001"/>
            <a:ext cx="8229600" cy="1600200"/>
          </a:xfrm>
        </p:spPr>
        <p:txBody>
          <a:bodyPr>
            <a:normAutofit/>
          </a:bodyPr>
          <a:lstStyle/>
          <a:p>
            <a:r>
              <a:rPr lang="en-US" sz="2800" dirty="0">
                <a:latin typeface="Times New Roman" pitchFamily="18" charset="0"/>
                <a:cs typeface="Times New Roman" pitchFamily="18" charset="0"/>
              </a:rPr>
              <a:t>As an example, consider the multiplication of two unsigned 4-bit numbers, </a:t>
            </a:r>
          </a:p>
          <a:p>
            <a:r>
              <a:rPr lang="en-US" sz="2800" dirty="0">
                <a:latin typeface="Times New Roman" pitchFamily="18" charset="0"/>
                <a:cs typeface="Times New Roman" pitchFamily="18" charset="0"/>
              </a:rPr>
              <a:t>8   (1000) and  9 (1001).</a:t>
            </a:r>
          </a:p>
          <a:p>
            <a:endParaRPr lang="en-US" sz="2800" dirty="0"/>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just">
              <a:defRPr/>
            </a:pPr>
            <a:endParaRPr lang="en-US" altLang="en-US" sz="3000" dirty="0">
              <a:latin typeface="Times New Roman" pitchFamily="18" charset="0"/>
              <a:cs typeface="Times New Roman" pitchFamily="18" charset="0"/>
            </a:endParaRPr>
          </a:p>
        </p:txBody>
      </p:sp>
      <p:pic>
        <p:nvPicPr>
          <p:cNvPr id="5" name="Picture 4"/>
          <p:cNvPicPr/>
          <p:nvPr/>
        </p:nvPicPr>
        <p:blipFill>
          <a:blip r:embed="rId2">
            <a:lum bright="-47000" contrast="98000"/>
          </a:blip>
          <a:srcRect/>
          <a:stretch>
            <a:fillRect/>
          </a:stretch>
        </p:blipFill>
        <p:spPr bwMode="auto">
          <a:xfrm>
            <a:off x="838200" y="2971800"/>
            <a:ext cx="7391400" cy="2895600"/>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altLang="en-US" sz="4000" dirty="0">
                <a:solidFill>
                  <a:srgbClr val="C00000"/>
                </a:solidFill>
              </a:rPr>
              <a:t>Shift-and-Add Multiplier</a:t>
            </a:r>
          </a:p>
        </p:txBody>
      </p:sp>
      <p:sp>
        <p:nvSpPr>
          <p:cNvPr id="3" name="Content Placeholder 2"/>
          <p:cNvSpPr>
            <a:spLocks noGrp="1"/>
          </p:cNvSpPr>
          <p:nvPr>
            <p:ph idx="1"/>
          </p:nvPr>
        </p:nvSpPr>
        <p:spPr>
          <a:xfrm>
            <a:off x="457200" y="1143000"/>
            <a:ext cx="8229600" cy="5181599"/>
          </a:xfrm>
        </p:spPr>
        <p:txBody>
          <a:bodyPr>
            <a:normAutofit/>
          </a:bodyPr>
          <a:lstStyle/>
          <a:p>
            <a:r>
              <a:rPr lang="en-US" sz="2800" dirty="0">
                <a:latin typeface="Times New Roman" pitchFamily="18" charset="0"/>
                <a:cs typeface="Times New Roman" pitchFamily="18" charset="0"/>
              </a:rPr>
              <a:t>In the case of binary multiplication, since the digits are 0 and 1, each step of the multiplication is simple.</a:t>
            </a:r>
          </a:p>
          <a:p>
            <a:r>
              <a:rPr lang="en-US" sz="2800" dirty="0">
                <a:latin typeface="Times New Roman" pitchFamily="18" charset="0"/>
                <a:cs typeface="Times New Roman" pitchFamily="18" charset="0"/>
              </a:rPr>
              <a:t> If the multiplier digit is 1, a copy of the multiplicand (1 ×multiplicand) is placed in the proper positions; </a:t>
            </a:r>
          </a:p>
          <a:p>
            <a:r>
              <a:rPr lang="en-US" sz="2800" dirty="0">
                <a:latin typeface="Times New Roman" pitchFamily="18" charset="0"/>
                <a:cs typeface="Times New Roman" pitchFamily="18" charset="0"/>
              </a:rPr>
              <a:t>If the multiplier digit is 0, a number of 0 digits (0 × multiplicand) are placed in the proper positions.</a:t>
            </a:r>
          </a:p>
          <a:p>
            <a:r>
              <a:rPr lang="en-US" sz="2800" dirty="0">
                <a:latin typeface="Times New Roman" pitchFamily="18" charset="0"/>
                <a:cs typeface="Times New Roman" pitchFamily="18" charset="0"/>
              </a:rPr>
              <a:t>Consider the multiplication of positive numbers. The first version of the multiplier circuit, which implements the shift-and-add multiplication method for two n-bit numbers, is shown in Figure.</a:t>
            </a:r>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just">
              <a:defRPr/>
            </a:pPr>
            <a:endParaRPr lang="en-US" altLang="en-US" sz="3000" dirty="0">
              <a:latin typeface="Times New Roman" pitchFamily="18" charset="0"/>
              <a:cs typeface="Times New Roman"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altLang="en-US" sz="4000" dirty="0">
                <a:solidFill>
                  <a:srgbClr val="C00000"/>
                </a:solidFill>
              </a:rPr>
              <a:t>Shift - and - Add multiplier</a:t>
            </a:r>
          </a:p>
        </p:txBody>
      </p:sp>
      <p:pic>
        <p:nvPicPr>
          <p:cNvPr id="7" name="Content Placeholder 3"/>
          <p:cNvPicPr>
            <a:picLocks noGrp="1"/>
          </p:cNvPicPr>
          <p:nvPr>
            <p:ph idx="1"/>
          </p:nvPr>
        </p:nvPicPr>
        <p:blipFill>
          <a:blip r:embed="rId2" cstate="print">
            <a:lum bright="-38000" contrast="60000"/>
          </a:blip>
          <a:srcRect/>
          <a:stretch>
            <a:fillRect/>
          </a:stretch>
        </p:blipFill>
        <p:spPr>
          <a:xfrm>
            <a:off x="2438400" y="1219200"/>
            <a:ext cx="4267199" cy="5105400"/>
          </a:xfr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altLang="en-US" sz="4000" dirty="0">
                <a:solidFill>
                  <a:srgbClr val="C00000"/>
                </a:solidFill>
              </a:rPr>
              <a:t>Shift-and-Add Multiplier</a:t>
            </a:r>
          </a:p>
        </p:txBody>
      </p:sp>
      <p:sp>
        <p:nvSpPr>
          <p:cNvPr id="3" name="Content Placeholder 2"/>
          <p:cNvSpPr>
            <a:spLocks noGrp="1"/>
          </p:cNvSpPr>
          <p:nvPr>
            <p:ph idx="1"/>
          </p:nvPr>
        </p:nvSpPr>
        <p:spPr>
          <a:xfrm>
            <a:off x="457200" y="1143001"/>
            <a:ext cx="8229600" cy="1524000"/>
          </a:xfrm>
        </p:spPr>
        <p:txBody>
          <a:bodyPr>
            <a:normAutofit/>
          </a:bodyPr>
          <a:lstStyle/>
          <a:p>
            <a:r>
              <a:rPr lang="en-US" altLang="en-US" sz="2800" dirty="0">
                <a:latin typeface="Times New Roman" pitchFamily="18" charset="0"/>
                <a:cs typeface="Times New Roman" pitchFamily="18" charset="0"/>
              </a:rPr>
              <a:t>For Example, Perform the multiplication 9 x 12 </a:t>
            </a:r>
          </a:p>
          <a:p>
            <a:pPr>
              <a:buNone/>
            </a:pPr>
            <a:r>
              <a:rPr lang="en-US" altLang="en-US" sz="2800" dirty="0">
                <a:latin typeface="Times New Roman" pitchFamily="18" charset="0"/>
                <a:cs typeface="Times New Roman" pitchFamily="18" charset="0"/>
              </a:rPr>
              <a:t>    (1001 x  1100). Finally, both A and Q contains the result of product</a:t>
            </a:r>
            <a:r>
              <a:rPr lang="en-US" sz="2800" dirty="0">
                <a:latin typeface="Times New Roman" pitchFamily="18" charset="0"/>
                <a:cs typeface="Times New Roman" pitchFamily="18" charset="0"/>
              </a:rPr>
              <a:t>.</a:t>
            </a:r>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just">
              <a:buNone/>
              <a:defRPr/>
            </a:pPr>
            <a:endParaRPr lang="en-US" altLang="en-US" sz="3000" dirty="0">
              <a:latin typeface="Times New Roman" pitchFamily="18" charset="0"/>
              <a:cs typeface="Times New Roman" pitchFamily="18" charset="0"/>
            </a:endParaRPr>
          </a:p>
        </p:txBody>
      </p:sp>
      <p:pic>
        <p:nvPicPr>
          <p:cNvPr id="4100" name="Picture 4"/>
          <p:cNvPicPr>
            <a:picLocks noChangeAspect="1" noChangeArrowheads="1"/>
          </p:cNvPicPr>
          <p:nvPr/>
        </p:nvPicPr>
        <p:blipFill>
          <a:blip r:embed="rId2"/>
          <a:srcRect/>
          <a:stretch>
            <a:fillRect/>
          </a:stretch>
        </p:blipFill>
        <p:spPr bwMode="auto">
          <a:xfrm>
            <a:off x="1676400" y="2781300"/>
            <a:ext cx="5791200" cy="3543300"/>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altLang="en-US" sz="4000" dirty="0">
                <a:solidFill>
                  <a:srgbClr val="C00000"/>
                </a:solidFill>
              </a:rPr>
              <a:t>Shift-and-Add Multiplier</a:t>
            </a:r>
          </a:p>
        </p:txBody>
      </p:sp>
      <p:sp>
        <p:nvSpPr>
          <p:cNvPr id="3" name="Content Placeholder 2"/>
          <p:cNvSpPr>
            <a:spLocks noGrp="1"/>
          </p:cNvSpPr>
          <p:nvPr>
            <p:ph idx="1"/>
          </p:nvPr>
        </p:nvSpPr>
        <p:spPr>
          <a:xfrm>
            <a:off x="457200" y="1143001"/>
            <a:ext cx="8229600" cy="1524000"/>
          </a:xfrm>
        </p:spPr>
        <p:txBody>
          <a:bodyPr>
            <a:normAutofit/>
          </a:bodyPr>
          <a:lstStyle/>
          <a:p>
            <a:pPr>
              <a:buNone/>
            </a:pPr>
            <a:r>
              <a:rPr lang="en-US" sz="2800" b="1" dirty="0"/>
              <a:t>Example 2:</a:t>
            </a:r>
            <a:endParaRPr lang="en-US" sz="2800" dirty="0"/>
          </a:p>
          <a:p>
            <a:r>
              <a:rPr lang="en-US" sz="2800" b="1" dirty="0"/>
              <a:t>A = 0000  M ( Multiplicand)  </a:t>
            </a:r>
            <a:r>
              <a:rPr lang="en-US" sz="2800" b="1" dirty="0">
                <a:sym typeface="Wingdings"/>
              </a:rPr>
              <a:t></a:t>
            </a:r>
            <a:r>
              <a:rPr lang="en-US" sz="2800" b="1" dirty="0"/>
              <a:t> 13   ( 1 1 0 1)    Q(Multiplier)  </a:t>
            </a:r>
            <a:r>
              <a:rPr lang="en-US" sz="2800" b="1" dirty="0">
                <a:sym typeface="Wingdings"/>
              </a:rPr>
              <a:t></a:t>
            </a:r>
            <a:r>
              <a:rPr lang="en-US" sz="2800" b="1" dirty="0"/>
              <a:t> 11  (1 0 1 1)</a:t>
            </a:r>
            <a:r>
              <a:rPr lang="en-US" sz="2800" dirty="0">
                <a:latin typeface="Times New Roman" pitchFamily="18" charset="0"/>
                <a:cs typeface="Times New Roman" pitchFamily="18" charset="0"/>
              </a:rPr>
              <a:t>.</a:t>
            </a:r>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just">
              <a:buNone/>
              <a:defRPr/>
            </a:pPr>
            <a:endParaRPr lang="en-US" altLang="en-US" sz="3000" dirty="0">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2"/>
          <a:srcRect/>
          <a:stretch>
            <a:fillRect/>
          </a:stretch>
        </p:blipFill>
        <p:spPr bwMode="auto">
          <a:xfrm>
            <a:off x="914400" y="2743200"/>
            <a:ext cx="7315199" cy="3581400"/>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amScanner 07-29-2020 11.59.54.jpg"/>
          <p:cNvPicPr>
            <a:picLocks noGrp="1" noChangeAspect="1"/>
          </p:cNvPicPr>
          <p:nvPr>
            <p:ph idx="1"/>
          </p:nvPr>
        </p:nvPicPr>
        <p:blipFill>
          <a:blip r:embed="rId2" cstate="print"/>
          <a:stretch>
            <a:fillRect/>
          </a:stretch>
        </p:blipFill>
        <p:spPr>
          <a:xfrm>
            <a:off x="990600" y="533400"/>
            <a:ext cx="6629400" cy="5638800"/>
          </a:xfr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pPr algn="l"/>
            <a:r>
              <a:rPr lang="en-US" altLang="en-US" sz="4000" dirty="0">
                <a:solidFill>
                  <a:srgbClr val="C00000"/>
                </a:solidFill>
              </a:rPr>
              <a:t>Signed Multiplication - Booth Algorithm</a:t>
            </a:r>
          </a:p>
        </p:txBody>
      </p:sp>
      <p:sp>
        <p:nvSpPr>
          <p:cNvPr id="3" name="Content Placeholder 2"/>
          <p:cNvSpPr>
            <a:spLocks noGrp="1"/>
          </p:cNvSpPr>
          <p:nvPr>
            <p:ph idx="1"/>
          </p:nvPr>
        </p:nvSpPr>
        <p:spPr>
          <a:xfrm>
            <a:off x="457200" y="1143000"/>
            <a:ext cx="8229600" cy="5486399"/>
          </a:xfrm>
        </p:spPr>
        <p:txBody>
          <a:bodyPr>
            <a:normAutofit/>
          </a:bodyPr>
          <a:lstStyle/>
          <a:p>
            <a:pPr algn="just">
              <a:lnSpc>
                <a:spcPct val="80000"/>
              </a:lnSpc>
            </a:pPr>
            <a:r>
              <a:rPr lang="en-US" sz="2800" dirty="0">
                <a:latin typeface="Times New Roman" pitchFamily="18" charset="0"/>
                <a:cs typeface="Times New Roman" pitchFamily="18" charset="0"/>
              </a:rPr>
              <a:t>A powerful algorithm for signed number multiplication is Booth’s algorithm which generates a 2n bit product and treats both positive and negative numbers uniformly. </a:t>
            </a:r>
          </a:p>
          <a:p>
            <a:pPr algn="just">
              <a:lnSpc>
                <a:spcPct val="80000"/>
              </a:lnSpc>
            </a:pPr>
            <a:r>
              <a:rPr lang="en-US" sz="2800" dirty="0">
                <a:latin typeface="Times New Roman" pitchFamily="18" charset="0"/>
                <a:cs typeface="Times New Roman" pitchFamily="18" charset="0"/>
              </a:rPr>
              <a:t>This algorithm suggest that we can reduce the number of operations required for multiplication by representing multiplier as a difference between two numbers.</a:t>
            </a:r>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just">
              <a:buNone/>
              <a:defRPr/>
            </a:pPr>
            <a:endParaRPr lang="en-US" altLang="en-US" sz="3000" dirty="0">
              <a:latin typeface="Times New Roman" pitchFamily="18" charset="0"/>
              <a:cs typeface="Times New Roman"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descr="images.png"/>
          <p:cNvPicPr>
            <a:picLocks noGrp="1" noChangeAspect="1"/>
          </p:cNvPicPr>
          <p:nvPr>
            <p:ph idx="1"/>
          </p:nvPr>
        </p:nvPicPr>
        <p:blipFill>
          <a:blip r:embed="rId2" cstate="print"/>
          <a:srcRect/>
          <a:stretch>
            <a:fillRect/>
          </a:stretch>
        </p:blipFill>
        <p:spPr>
          <a:xfrm>
            <a:off x="1600200" y="533400"/>
            <a:ext cx="4724400" cy="1781175"/>
          </a:xfrm>
        </p:spPr>
      </p:pic>
      <p:graphicFrame>
        <p:nvGraphicFramePr>
          <p:cNvPr id="7" name="Table 6"/>
          <p:cNvGraphicFramePr>
            <a:graphicFrameLocks noGrp="1"/>
          </p:cNvGraphicFramePr>
          <p:nvPr/>
        </p:nvGraphicFramePr>
        <p:xfrm>
          <a:off x="152399" y="2478088"/>
          <a:ext cx="8763004" cy="2932068"/>
        </p:xfrm>
        <a:graphic>
          <a:graphicData uri="http://schemas.openxmlformats.org/drawingml/2006/table">
            <a:tbl>
              <a:tblPr/>
              <a:tblGrid>
                <a:gridCol w="964974">
                  <a:extLst>
                    <a:ext uri="{9D8B030D-6E8A-4147-A177-3AD203B41FA5}">
                      <a16:colId xmlns:a16="http://schemas.microsoft.com/office/drawing/2014/main" val="20000"/>
                    </a:ext>
                  </a:extLst>
                </a:gridCol>
                <a:gridCol w="1447461">
                  <a:extLst>
                    <a:ext uri="{9D8B030D-6E8A-4147-A177-3AD203B41FA5}">
                      <a16:colId xmlns:a16="http://schemas.microsoft.com/office/drawing/2014/main" val="20001"/>
                    </a:ext>
                  </a:extLst>
                </a:gridCol>
                <a:gridCol w="899771">
                  <a:extLst>
                    <a:ext uri="{9D8B030D-6E8A-4147-A177-3AD203B41FA5}">
                      <a16:colId xmlns:a16="http://schemas.microsoft.com/office/drawing/2014/main" val="20002"/>
                    </a:ext>
                  </a:extLst>
                </a:gridCol>
                <a:gridCol w="899771">
                  <a:extLst>
                    <a:ext uri="{9D8B030D-6E8A-4147-A177-3AD203B41FA5}">
                      <a16:colId xmlns:a16="http://schemas.microsoft.com/office/drawing/2014/main" val="20003"/>
                    </a:ext>
                  </a:extLst>
                </a:gridCol>
                <a:gridCol w="899771">
                  <a:extLst>
                    <a:ext uri="{9D8B030D-6E8A-4147-A177-3AD203B41FA5}">
                      <a16:colId xmlns:a16="http://schemas.microsoft.com/office/drawing/2014/main" val="20004"/>
                    </a:ext>
                  </a:extLst>
                </a:gridCol>
                <a:gridCol w="912814">
                  <a:extLst>
                    <a:ext uri="{9D8B030D-6E8A-4147-A177-3AD203B41FA5}">
                      <a16:colId xmlns:a16="http://schemas.microsoft.com/office/drawing/2014/main" val="20005"/>
                    </a:ext>
                  </a:extLst>
                </a:gridCol>
                <a:gridCol w="912814">
                  <a:extLst>
                    <a:ext uri="{9D8B030D-6E8A-4147-A177-3AD203B41FA5}">
                      <a16:colId xmlns:a16="http://schemas.microsoft.com/office/drawing/2014/main" val="20006"/>
                    </a:ext>
                  </a:extLst>
                </a:gridCol>
                <a:gridCol w="912814">
                  <a:extLst>
                    <a:ext uri="{9D8B030D-6E8A-4147-A177-3AD203B41FA5}">
                      <a16:colId xmlns:a16="http://schemas.microsoft.com/office/drawing/2014/main" val="20007"/>
                    </a:ext>
                  </a:extLst>
                </a:gridCol>
                <a:gridCol w="912814">
                  <a:extLst>
                    <a:ext uri="{9D8B030D-6E8A-4147-A177-3AD203B41FA5}">
                      <a16:colId xmlns:a16="http://schemas.microsoft.com/office/drawing/2014/main" val="20008"/>
                    </a:ext>
                  </a:extLst>
                </a:gridCol>
              </a:tblGrid>
              <a:tr h="533103">
                <a:tc gridSpan="9">
                  <a:txBody>
                    <a:bodyPr/>
                    <a:lstStyle/>
                    <a:p>
                      <a:r>
                        <a:rPr lang="en-US" altLang="en-US" sz="1600" kern="1200" dirty="0">
                          <a:solidFill>
                            <a:schemeClr val="tx1"/>
                          </a:solidFill>
                          <a:latin typeface="Times New Roman" pitchFamily="18" charset="0"/>
                          <a:ea typeface="+mn-ea"/>
                          <a:cs typeface="Times New Roman" pitchFamily="18" charset="0"/>
                        </a:rPr>
                        <a:t>The value of bits in signed and unsigned binary numbers</a:t>
                      </a:r>
                    </a:p>
                  </a:txBody>
                  <a:tcPr marL="86443" marR="86443" marT="43221" marB="43221" anchor="ctr">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33103">
                <a:tc>
                  <a:txBody>
                    <a:bodyPr/>
                    <a:lstStyle/>
                    <a:p>
                      <a:r>
                        <a:rPr lang="en-US" altLang="en-US" sz="1600" kern="1200" dirty="0">
                          <a:solidFill>
                            <a:schemeClr val="tx1"/>
                          </a:solidFill>
                          <a:latin typeface="Times New Roman" pitchFamily="18" charset="0"/>
                          <a:ea typeface="+mn-ea"/>
                          <a:cs typeface="Times New Roman" pitchFamily="18" charset="0"/>
                        </a:rPr>
                        <a:t> </a:t>
                      </a:r>
                    </a:p>
                  </a:txBody>
                  <a:tcPr marL="86443" marR="86443" marT="43221" marB="43221" anchor="ctr">
                    <a:lnL>
                      <a:noFill/>
                    </a:lnL>
                    <a:lnR>
                      <a:noFill/>
                    </a:lnR>
                    <a:lnT>
                      <a:noFill/>
                    </a:lnT>
                    <a:lnB>
                      <a:noFill/>
                    </a:lnB>
                    <a:solidFill>
                      <a:srgbClr val="FFFFFF"/>
                    </a:solidFill>
                  </a:tcPr>
                </a:tc>
                <a:tc>
                  <a:txBody>
                    <a:bodyPr/>
                    <a:lstStyle/>
                    <a:p>
                      <a:r>
                        <a:rPr lang="en-US" altLang="en-US" sz="1600" kern="1200" dirty="0">
                          <a:solidFill>
                            <a:schemeClr val="tx1"/>
                          </a:solidFill>
                          <a:latin typeface="Times New Roman" pitchFamily="18" charset="0"/>
                          <a:ea typeface="+mn-ea"/>
                          <a:cs typeface="Times New Roman" pitchFamily="18" charset="0"/>
                        </a:rPr>
                        <a:t>Bit 7</a:t>
                      </a:r>
                    </a:p>
                  </a:txBody>
                  <a:tcPr marL="86443" marR="86443" marT="43221" marB="43221" anchor="ctr">
                    <a:lnL>
                      <a:noFill/>
                    </a:lnL>
                    <a:lnR>
                      <a:noFill/>
                    </a:lnR>
                    <a:lnT>
                      <a:noFill/>
                    </a:lnT>
                    <a:lnB>
                      <a:noFill/>
                    </a:lnB>
                    <a:solidFill>
                      <a:srgbClr val="FFFFFF"/>
                    </a:solidFill>
                  </a:tcPr>
                </a:tc>
                <a:tc>
                  <a:txBody>
                    <a:bodyPr/>
                    <a:lstStyle/>
                    <a:p>
                      <a:r>
                        <a:rPr lang="en-US" altLang="en-US" sz="1600" kern="1200" dirty="0">
                          <a:solidFill>
                            <a:schemeClr val="tx1"/>
                          </a:solidFill>
                          <a:latin typeface="Times New Roman" pitchFamily="18" charset="0"/>
                          <a:ea typeface="+mn-ea"/>
                          <a:cs typeface="Times New Roman" pitchFamily="18" charset="0"/>
                        </a:rPr>
                        <a:t>Bit 6</a:t>
                      </a:r>
                    </a:p>
                  </a:txBody>
                  <a:tcPr marL="86443" marR="86443" marT="43221" marB="43221" anchor="ctr">
                    <a:lnL>
                      <a:noFill/>
                    </a:lnL>
                    <a:lnR>
                      <a:noFill/>
                    </a:lnR>
                    <a:lnT>
                      <a:noFill/>
                    </a:lnT>
                    <a:lnB>
                      <a:noFill/>
                    </a:lnB>
                    <a:solidFill>
                      <a:srgbClr val="FFFFFF"/>
                    </a:solidFill>
                  </a:tcPr>
                </a:tc>
                <a:tc>
                  <a:txBody>
                    <a:bodyPr/>
                    <a:lstStyle/>
                    <a:p>
                      <a:r>
                        <a:rPr lang="en-US" altLang="en-US" sz="1600" kern="1200" dirty="0">
                          <a:solidFill>
                            <a:schemeClr val="tx1"/>
                          </a:solidFill>
                          <a:latin typeface="Times New Roman" pitchFamily="18" charset="0"/>
                          <a:ea typeface="+mn-ea"/>
                          <a:cs typeface="Times New Roman" pitchFamily="18" charset="0"/>
                        </a:rPr>
                        <a:t>Bit 5</a:t>
                      </a:r>
                    </a:p>
                  </a:txBody>
                  <a:tcPr marL="86443" marR="86443" marT="43221" marB="43221" anchor="ctr">
                    <a:lnL>
                      <a:noFill/>
                    </a:lnL>
                    <a:lnR>
                      <a:noFill/>
                    </a:lnR>
                    <a:lnT>
                      <a:noFill/>
                    </a:lnT>
                    <a:lnB>
                      <a:noFill/>
                    </a:lnB>
                    <a:solidFill>
                      <a:srgbClr val="FFFFFF"/>
                    </a:solidFill>
                  </a:tcPr>
                </a:tc>
                <a:tc>
                  <a:txBody>
                    <a:bodyPr/>
                    <a:lstStyle/>
                    <a:p>
                      <a:r>
                        <a:rPr lang="en-US" altLang="en-US" sz="1600" kern="1200" dirty="0">
                          <a:solidFill>
                            <a:schemeClr val="tx1"/>
                          </a:solidFill>
                          <a:latin typeface="Times New Roman" pitchFamily="18" charset="0"/>
                          <a:ea typeface="+mn-ea"/>
                          <a:cs typeface="Times New Roman" pitchFamily="18" charset="0"/>
                        </a:rPr>
                        <a:t>Bit 4</a:t>
                      </a:r>
                    </a:p>
                  </a:txBody>
                  <a:tcPr marL="86443" marR="86443" marT="43221" marB="43221" anchor="ctr">
                    <a:lnL>
                      <a:noFill/>
                    </a:lnL>
                    <a:lnR>
                      <a:noFill/>
                    </a:lnR>
                    <a:lnT>
                      <a:noFill/>
                    </a:lnT>
                    <a:lnB>
                      <a:noFill/>
                    </a:lnB>
                    <a:solidFill>
                      <a:srgbClr val="FFFFFF"/>
                    </a:solidFill>
                  </a:tcPr>
                </a:tc>
                <a:tc>
                  <a:txBody>
                    <a:bodyPr/>
                    <a:lstStyle/>
                    <a:p>
                      <a:r>
                        <a:rPr lang="en-US" altLang="en-US" sz="1600" kern="1200">
                          <a:solidFill>
                            <a:schemeClr val="tx1"/>
                          </a:solidFill>
                          <a:latin typeface="Times New Roman" pitchFamily="18" charset="0"/>
                          <a:ea typeface="+mn-ea"/>
                          <a:cs typeface="Times New Roman" pitchFamily="18" charset="0"/>
                        </a:rPr>
                        <a:t>Bit 3</a:t>
                      </a:r>
                    </a:p>
                  </a:txBody>
                  <a:tcPr marL="86443" marR="86443" marT="43221" marB="43221" anchor="ctr">
                    <a:lnL>
                      <a:noFill/>
                    </a:lnL>
                    <a:lnR>
                      <a:noFill/>
                    </a:lnR>
                    <a:lnT>
                      <a:noFill/>
                    </a:lnT>
                    <a:lnB>
                      <a:noFill/>
                    </a:lnB>
                    <a:solidFill>
                      <a:srgbClr val="FFFFFF"/>
                    </a:solidFill>
                  </a:tcPr>
                </a:tc>
                <a:tc>
                  <a:txBody>
                    <a:bodyPr/>
                    <a:lstStyle/>
                    <a:p>
                      <a:r>
                        <a:rPr lang="en-US" altLang="en-US" sz="1600" kern="1200">
                          <a:solidFill>
                            <a:schemeClr val="tx1"/>
                          </a:solidFill>
                          <a:latin typeface="Times New Roman" pitchFamily="18" charset="0"/>
                          <a:ea typeface="+mn-ea"/>
                          <a:cs typeface="Times New Roman" pitchFamily="18" charset="0"/>
                        </a:rPr>
                        <a:t>Bit 2</a:t>
                      </a:r>
                    </a:p>
                  </a:txBody>
                  <a:tcPr marL="86443" marR="86443" marT="43221" marB="43221" anchor="ctr">
                    <a:lnL>
                      <a:noFill/>
                    </a:lnL>
                    <a:lnR>
                      <a:noFill/>
                    </a:lnR>
                    <a:lnT>
                      <a:noFill/>
                    </a:lnT>
                    <a:lnB>
                      <a:noFill/>
                    </a:lnB>
                    <a:solidFill>
                      <a:srgbClr val="FFFFFF"/>
                    </a:solidFill>
                  </a:tcPr>
                </a:tc>
                <a:tc>
                  <a:txBody>
                    <a:bodyPr/>
                    <a:lstStyle/>
                    <a:p>
                      <a:r>
                        <a:rPr lang="en-US" altLang="en-US" sz="1600" kern="1200">
                          <a:solidFill>
                            <a:schemeClr val="tx1"/>
                          </a:solidFill>
                          <a:latin typeface="Times New Roman" pitchFamily="18" charset="0"/>
                          <a:ea typeface="+mn-ea"/>
                          <a:cs typeface="Times New Roman" pitchFamily="18" charset="0"/>
                        </a:rPr>
                        <a:t>Bit 1</a:t>
                      </a:r>
                    </a:p>
                  </a:txBody>
                  <a:tcPr marL="86443" marR="86443" marT="43221" marB="43221" anchor="ctr">
                    <a:lnL>
                      <a:noFill/>
                    </a:lnL>
                    <a:lnR>
                      <a:noFill/>
                    </a:lnR>
                    <a:lnT>
                      <a:noFill/>
                    </a:lnT>
                    <a:lnB>
                      <a:noFill/>
                    </a:lnB>
                    <a:solidFill>
                      <a:srgbClr val="FFFFFF"/>
                    </a:solidFill>
                  </a:tcPr>
                </a:tc>
                <a:tc>
                  <a:txBody>
                    <a:bodyPr/>
                    <a:lstStyle/>
                    <a:p>
                      <a:r>
                        <a:rPr lang="en-US" altLang="en-US" sz="1600" kern="1200">
                          <a:solidFill>
                            <a:schemeClr val="tx1"/>
                          </a:solidFill>
                          <a:latin typeface="Times New Roman" pitchFamily="18" charset="0"/>
                          <a:ea typeface="+mn-ea"/>
                          <a:cs typeface="Times New Roman" pitchFamily="18" charset="0"/>
                        </a:rPr>
                        <a:t>Bit 0</a:t>
                      </a:r>
                    </a:p>
                  </a:txBody>
                  <a:tcPr marL="86443" marR="86443" marT="43221" marB="43221" anchor="ctr">
                    <a:lnL>
                      <a:noFill/>
                    </a:lnL>
                    <a:lnR>
                      <a:noFill/>
                    </a:lnR>
                    <a:lnT>
                      <a:noFill/>
                    </a:lnT>
                    <a:lnB>
                      <a:noFill/>
                    </a:lnB>
                    <a:solidFill>
                      <a:srgbClr val="FFFFFF"/>
                    </a:solidFill>
                  </a:tcPr>
                </a:tc>
                <a:extLst>
                  <a:ext uri="{0D108BD9-81ED-4DB2-BD59-A6C34878D82A}">
                    <a16:rowId xmlns:a16="http://schemas.microsoft.com/office/drawing/2014/main" val="10001"/>
                  </a:ext>
                </a:extLst>
              </a:tr>
              <a:tr h="932931">
                <a:tc>
                  <a:txBody>
                    <a:bodyPr/>
                    <a:lstStyle/>
                    <a:p>
                      <a:r>
                        <a:rPr lang="en-US" altLang="en-US" sz="1600" kern="1200" dirty="0">
                          <a:solidFill>
                            <a:schemeClr val="tx1"/>
                          </a:solidFill>
                          <a:latin typeface="Times New Roman" pitchFamily="18" charset="0"/>
                          <a:ea typeface="+mn-ea"/>
                          <a:cs typeface="Times New Roman" pitchFamily="18" charset="0"/>
                        </a:rPr>
                        <a:t>Unsigned</a:t>
                      </a:r>
                    </a:p>
                  </a:txBody>
                  <a:tcPr marL="86443" marR="86443" marT="43221" marB="43221" anchor="ctr">
                    <a:lnL>
                      <a:noFill/>
                    </a:lnL>
                    <a:lnR>
                      <a:noFill/>
                    </a:lnR>
                    <a:lnT>
                      <a:noFill/>
                    </a:lnT>
                    <a:lnB>
                      <a:noFill/>
                    </a:lnB>
                    <a:solidFill>
                      <a:srgbClr val="FFFFFF"/>
                    </a:solidFill>
                  </a:tcPr>
                </a:tc>
                <a:tc>
                  <a:txBody>
                    <a:bodyPr/>
                    <a:lstStyle/>
                    <a:p>
                      <a:r>
                        <a:rPr lang="en-US" altLang="en-US" sz="1600" kern="1200" dirty="0">
                          <a:solidFill>
                            <a:schemeClr val="tx1"/>
                          </a:solidFill>
                          <a:latin typeface="Times New Roman" pitchFamily="18" charset="0"/>
                          <a:ea typeface="+mn-ea"/>
                          <a:cs typeface="Times New Roman" pitchFamily="18" charset="0"/>
                        </a:rPr>
                        <a:t>27 = 128</a:t>
                      </a:r>
                    </a:p>
                  </a:txBody>
                  <a:tcPr marL="86443" marR="86443" marT="43221" marB="43221" anchor="ctr">
                    <a:lnL>
                      <a:noFill/>
                    </a:lnL>
                    <a:lnR>
                      <a:noFill/>
                    </a:lnR>
                    <a:lnT>
                      <a:noFill/>
                    </a:lnT>
                    <a:lnB>
                      <a:noFill/>
                    </a:lnB>
                    <a:solidFill>
                      <a:srgbClr val="FFFFFF"/>
                    </a:solidFill>
                  </a:tcPr>
                </a:tc>
                <a:tc>
                  <a:txBody>
                    <a:bodyPr/>
                    <a:lstStyle/>
                    <a:p>
                      <a:r>
                        <a:rPr lang="en-US" altLang="en-US" sz="1600" kern="1200" dirty="0">
                          <a:solidFill>
                            <a:schemeClr val="tx1"/>
                          </a:solidFill>
                          <a:latin typeface="Times New Roman" pitchFamily="18" charset="0"/>
                          <a:ea typeface="+mn-ea"/>
                          <a:cs typeface="Times New Roman" pitchFamily="18" charset="0"/>
                        </a:rPr>
                        <a:t>26 = 64</a:t>
                      </a:r>
                    </a:p>
                  </a:txBody>
                  <a:tcPr marL="86443" marR="86443" marT="43221" marB="43221" anchor="ctr">
                    <a:lnL>
                      <a:noFill/>
                    </a:lnL>
                    <a:lnR>
                      <a:noFill/>
                    </a:lnR>
                    <a:lnT>
                      <a:noFill/>
                    </a:lnT>
                    <a:lnB>
                      <a:noFill/>
                    </a:lnB>
                    <a:solidFill>
                      <a:srgbClr val="FFFFFF"/>
                    </a:solidFill>
                  </a:tcPr>
                </a:tc>
                <a:tc>
                  <a:txBody>
                    <a:bodyPr/>
                    <a:lstStyle/>
                    <a:p>
                      <a:r>
                        <a:rPr lang="en-US" altLang="en-US" sz="1600" kern="1200" dirty="0">
                          <a:solidFill>
                            <a:schemeClr val="tx1"/>
                          </a:solidFill>
                          <a:latin typeface="Times New Roman" pitchFamily="18" charset="0"/>
                          <a:ea typeface="+mn-ea"/>
                          <a:cs typeface="Times New Roman" pitchFamily="18" charset="0"/>
                        </a:rPr>
                        <a:t>25 = 32</a:t>
                      </a:r>
                    </a:p>
                  </a:txBody>
                  <a:tcPr marL="86443" marR="86443" marT="43221" marB="43221" anchor="ctr">
                    <a:lnL>
                      <a:noFill/>
                    </a:lnL>
                    <a:lnR>
                      <a:noFill/>
                    </a:lnR>
                    <a:lnT>
                      <a:noFill/>
                    </a:lnT>
                    <a:lnB>
                      <a:noFill/>
                    </a:lnB>
                    <a:solidFill>
                      <a:srgbClr val="FFFFFF"/>
                    </a:solidFill>
                  </a:tcPr>
                </a:tc>
                <a:tc>
                  <a:txBody>
                    <a:bodyPr/>
                    <a:lstStyle/>
                    <a:p>
                      <a:r>
                        <a:rPr lang="en-US" altLang="en-US" sz="1600" kern="1200" dirty="0">
                          <a:solidFill>
                            <a:schemeClr val="tx1"/>
                          </a:solidFill>
                          <a:latin typeface="Times New Roman" pitchFamily="18" charset="0"/>
                          <a:ea typeface="+mn-ea"/>
                          <a:cs typeface="Times New Roman" pitchFamily="18" charset="0"/>
                        </a:rPr>
                        <a:t>24= 16</a:t>
                      </a:r>
                    </a:p>
                  </a:txBody>
                  <a:tcPr marL="86443" marR="86443" marT="43221" marB="43221" anchor="ctr">
                    <a:lnL>
                      <a:noFill/>
                    </a:lnL>
                    <a:lnR>
                      <a:noFill/>
                    </a:lnR>
                    <a:lnT>
                      <a:noFill/>
                    </a:lnT>
                    <a:lnB>
                      <a:noFill/>
                    </a:lnB>
                    <a:solidFill>
                      <a:srgbClr val="FFFFFF"/>
                    </a:solidFill>
                  </a:tcPr>
                </a:tc>
                <a:tc>
                  <a:txBody>
                    <a:bodyPr/>
                    <a:lstStyle/>
                    <a:p>
                      <a:r>
                        <a:rPr lang="en-US" altLang="en-US" sz="1600" kern="1200" dirty="0">
                          <a:solidFill>
                            <a:schemeClr val="tx1"/>
                          </a:solidFill>
                          <a:latin typeface="Times New Roman" pitchFamily="18" charset="0"/>
                          <a:ea typeface="+mn-ea"/>
                          <a:cs typeface="Times New Roman" pitchFamily="18" charset="0"/>
                        </a:rPr>
                        <a:t>23= 8</a:t>
                      </a:r>
                    </a:p>
                  </a:txBody>
                  <a:tcPr marL="86443" marR="86443" marT="43221" marB="43221" anchor="ctr">
                    <a:lnL>
                      <a:noFill/>
                    </a:lnL>
                    <a:lnR>
                      <a:noFill/>
                    </a:lnR>
                    <a:lnT>
                      <a:noFill/>
                    </a:lnT>
                    <a:lnB>
                      <a:noFill/>
                    </a:lnB>
                    <a:solidFill>
                      <a:srgbClr val="FFFFFF"/>
                    </a:solidFill>
                  </a:tcPr>
                </a:tc>
                <a:tc>
                  <a:txBody>
                    <a:bodyPr/>
                    <a:lstStyle/>
                    <a:p>
                      <a:r>
                        <a:rPr lang="en-US" altLang="en-US" sz="1600" kern="1200" dirty="0">
                          <a:solidFill>
                            <a:schemeClr val="tx1"/>
                          </a:solidFill>
                          <a:latin typeface="Times New Roman" pitchFamily="18" charset="0"/>
                          <a:ea typeface="+mn-ea"/>
                          <a:cs typeface="Times New Roman" pitchFamily="18" charset="0"/>
                        </a:rPr>
                        <a:t>22 = 4</a:t>
                      </a:r>
                    </a:p>
                  </a:txBody>
                  <a:tcPr marL="86443" marR="86443" marT="43221" marB="43221" anchor="ctr">
                    <a:lnL>
                      <a:noFill/>
                    </a:lnL>
                    <a:lnR>
                      <a:noFill/>
                    </a:lnR>
                    <a:lnT>
                      <a:noFill/>
                    </a:lnT>
                    <a:lnB>
                      <a:noFill/>
                    </a:lnB>
                    <a:solidFill>
                      <a:srgbClr val="FFFFFF"/>
                    </a:solidFill>
                  </a:tcPr>
                </a:tc>
                <a:tc>
                  <a:txBody>
                    <a:bodyPr/>
                    <a:lstStyle/>
                    <a:p>
                      <a:r>
                        <a:rPr lang="en-US" altLang="en-US" sz="1600" kern="1200">
                          <a:solidFill>
                            <a:schemeClr val="tx1"/>
                          </a:solidFill>
                          <a:latin typeface="Times New Roman" pitchFamily="18" charset="0"/>
                          <a:ea typeface="+mn-ea"/>
                          <a:cs typeface="Times New Roman" pitchFamily="18" charset="0"/>
                        </a:rPr>
                        <a:t>21 = 2</a:t>
                      </a:r>
                    </a:p>
                  </a:txBody>
                  <a:tcPr marL="86443" marR="86443" marT="43221" marB="43221" anchor="ctr">
                    <a:lnL>
                      <a:noFill/>
                    </a:lnL>
                    <a:lnR>
                      <a:noFill/>
                    </a:lnR>
                    <a:lnT>
                      <a:noFill/>
                    </a:lnT>
                    <a:lnB>
                      <a:noFill/>
                    </a:lnB>
                    <a:solidFill>
                      <a:srgbClr val="FFFFFF"/>
                    </a:solidFill>
                  </a:tcPr>
                </a:tc>
                <a:tc>
                  <a:txBody>
                    <a:bodyPr/>
                    <a:lstStyle/>
                    <a:p>
                      <a:r>
                        <a:rPr lang="en-US" altLang="en-US" sz="1600" kern="1200">
                          <a:solidFill>
                            <a:schemeClr val="tx1"/>
                          </a:solidFill>
                          <a:latin typeface="Times New Roman" pitchFamily="18" charset="0"/>
                          <a:ea typeface="+mn-ea"/>
                          <a:cs typeface="Times New Roman" pitchFamily="18" charset="0"/>
                        </a:rPr>
                        <a:t>20 = 1</a:t>
                      </a:r>
                    </a:p>
                  </a:txBody>
                  <a:tcPr marL="86443" marR="86443" marT="43221" marB="43221" anchor="ctr">
                    <a:lnL>
                      <a:noFill/>
                    </a:lnL>
                    <a:lnR>
                      <a:noFill/>
                    </a:lnR>
                    <a:lnT>
                      <a:noFill/>
                    </a:lnT>
                    <a:lnB>
                      <a:noFill/>
                    </a:lnB>
                    <a:solidFill>
                      <a:srgbClr val="FFFFFF"/>
                    </a:solidFill>
                  </a:tcPr>
                </a:tc>
                <a:extLst>
                  <a:ext uri="{0D108BD9-81ED-4DB2-BD59-A6C34878D82A}">
                    <a16:rowId xmlns:a16="http://schemas.microsoft.com/office/drawing/2014/main" val="10002"/>
                  </a:ext>
                </a:extLst>
              </a:tr>
              <a:tr h="932931">
                <a:tc>
                  <a:txBody>
                    <a:bodyPr/>
                    <a:lstStyle/>
                    <a:p>
                      <a:r>
                        <a:rPr lang="en-US" altLang="en-US" sz="1600" kern="1200">
                          <a:solidFill>
                            <a:schemeClr val="tx1"/>
                          </a:solidFill>
                          <a:latin typeface="Times New Roman" pitchFamily="18" charset="0"/>
                          <a:ea typeface="+mn-ea"/>
                          <a:cs typeface="Times New Roman" pitchFamily="18" charset="0"/>
                        </a:rPr>
                        <a:t>Signed</a:t>
                      </a:r>
                    </a:p>
                  </a:txBody>
                  <a:tcPr marL="86443" marR="86443" marT="43221" marB="43221" anchor="ctr">
                    <a:lnL>
                      <a:noFill/>
                    </a:lnL>
                    <a:lnR>
                      <a:noFill/>
                    </a:lnR>
                    <a:lnT>
                      <a:noFill/>
                    </a:lnT>
                    <a:lnB>
                      <a:noFill/>
                    </a:lnB>
                    <a:solidFill>
                      <a:srgbClr val="FFFFFF"/>
                    </a:solidFill>
                  </a:tcPr>
                </a:tc>
                <a:tc>
                  <a:txBody>
                    <a:bodyPr/>
                    <a:lstStyle/>
                    <a:p>
                      <a:r>
                        <a:rPr lang="en-US" altLang="en-US" sz="1600" kern="1200">
                          <a:solidFill>
                            <a:schemeClr val="tx1"/>
                          </a:solidFill>
                          <a:latin typeface="Times New Roman" pitchFamily="18" charset="0"/>
                          <a:ea typeface="+mn-ea"/>
                          <a:cs typeface="Times New Roman" pitchFamily="18" charset="0"/>
                        </a:rPr>
                        <a:t>-(27) = -128</a:t>
                      </a:r>
                    </a:p>
                  </a:txBody>
                  <a:tcPr marL="86443" marR="86443" marT="43221" marB="43221" anchor="ctr">
                    <a:lnL>
                      <a:noFill/>
                    </a:lnL>
                    <a:lnR>
                      <a:noFill/>
                    </a:lnR>
                    <a:lnT>
                      <a:noFill/>
                    </a:lnT>
                    <a:lnB>
                      <a:noFill/>
                    </a:lnB>
                    <a:solidFill>
                      <a:srgbClr val="FFFFFF"/>
                    </a:solidFill>
                  </a:tcPr>
                </a:tc>
                <a:tc>
                  <a:txBody>
                    <a:bodyPr/>
                    <a:lstStyle/>
                    <a:p>
                      <a:r>
                        <a:rPr lang="en-US" altLang="en-US" sz="1600" kern="1200">
                          <a:solidFill>
                            <a:schemeClr val="tx1"/>
                          </a:solidFill>
                          <a:latin typeface="Times New Roman" pitchFamily="18" charset="0"/>
                          <a:ea typeface="+mn-ea"/>
                          <a:cs typeface="Times New Roman" pitchFamily="18" charset="0"/>
                        </a:rPr>
                        <a:t>26 = 64</a:t>
                      </a:r>
                    </a:p>
                  </a:txBody>
                  <a:tcPr marL="86443" marR="86443" marT="43221" marB="43221" anchor="ctr">
                    <a:lnL>
                      <a:noFill/>
                    </a:lnL>
                    <a:lnR>
                      <a:noFill/>
                    </a:lnR>
                    <a:lnT>
                      <a:noFill/>
                    </a:lnT>
                    <a:lnB>
                      <a:noFill/>
                    </a:lnB>
                    <a:solidFill>
                      <a:srgbClr val="FFFFFF"/>
                    </a:solidFill>
                  </a:tcPr>
                </a:tc>
                <a:tc>
                  <a:txBody>
                    <a:bodyPr/>
                    <a:lstStyle/>
                    <a:p>
                      <a:r>
                        <a:rPr lang="en-US" altLang="en-US" sz="1600" kern="1200">
                          <a:solidFill>
                            <a:schemeClr val="tx1"/>
                          </a:solidFill>
                          <a:latin typeface="Times New Roman" pitchFamily="18" charset="0"/>
                          <a:ea typeface="+mn-ea"/>
                          <a:cs typeface="Times New Roman" pitchFamily="18" charset="0"/>
                        </a:rPr>
                        <a:t>25 = 32</a:t>
                      </a:r>
                    </a:p>
                  </a:txBody>
                  <a:tcPr marL="86443" marR="86443" marT="43221" marB="43221" anchor="ctr">
                    <a:lnL>
                      <a:noFill/>
                    </a:lnL>
                    <a:lnR>
                      <a:noFill/>
                    </a:lnR>
                    <a:lnT>
                      <a:noFill/>
                    </a:lnT>
                    <a:lnB>
                      <a:noFill/>
                    </a:lnB>
                    <a:solidFill>
                      <a:srgbClr val="FFFFFF"/>
                    </a:solidFill>
                  </a:tcPr>
                </a:tc>
                <a:tc>
                  <a:txBody>
                    <a:bodyPr/>
                    <a:lstStyle/>
                    <a:p>
                      <a:r>
                        <a:rPr lang="en-US" altLang="en-US" sz="1600" kern="1200" dirty="0">
                          <a:solidFill>
                            <a:schemeClr val="tx1"/>
                          </a:solidFill>
                          <a:latin typeface="Times New Roman" pitchFamily="18" charset="0"/>
                          <a:ea typeface="+mn-ea"/>
                          <a:cs typeface="Times New Roman" pitchFamily="18" charset="0"/>
                        </a:rPr>
                        <a:t>24 = 16</a:t>
                      </a:r>
                    </a:p>
                  </a:txBody>
                  <a:tcPr marL="86443" marR="86443" marT="43221" marB="43221" anchor="ctr">
                    <a:lnL>
                      <a:noFill/>
                    </a:lnL>
                    <a:lnR>
                      <a:noFill/>
                    </a:lnR>
                    <a:lnT>
                      <a:noFill/>
                    </a:lnT>
                    <a:lnB>
                      <a:noFill/>
                    </a:lnB>
                    <a:solidFill>
                      <a:srgbClr val="FFFFFF"/>
                    </a:solidFill>
                  </a:tcPr>
                </a:tc>
                <a:tc>
                  <a:txBody>
                    <a:bodyPr/>
                    <a:lstStyle/>
                    <a:p>
                      <a:r>
                        <a:rPr lang="en-US" altLang="en-US" sz="1600" kern="1200" dirty="0">
                          <a:solidFill>
                            <a:schemeClr val="tx1"/>
                          </a:solidFill>
                          <a:latin typeface="Times New Roman" pitchFamily="18" charset="0"/>
                          <a:ea typeface="+mn-ea"/>
                          <a:cs typeface="Times New Roman" pitchFamily="18" charset="0"/>
                        </a:rPr>
                        <a:t>23 = 8</a:t>
                      </a:r>
                    </a:p>
                  </a:txBody>
                  <a:tcPr marL="86443" marR="86443" marT="43221" marB="43221" anchor="ctr">
                    <a:lnL>
                      <a:noFill/>
                    </a:lnL>
                    <a:lnR>
                      <a:noFill/>
                    </a:lnR>
                    <a:lnT>
                      <a:noFill/>
                    </a:lnT>
                    <a:lnB>
                      <a:noFill/>
                    </a:lnB>
                    <a:solidFill>
                      <a:srgbClr val="FFFFFF"/>
                    </a:solidFill>
                  </a:tcPr>
                </a:tc>
                <a:tc>
                  <a:txBody>
                    <a:bodyPr/>
                    <a:lstStyle/>
                    <a:p>
                      <a:r>
                        <a:rPr lang="en-US" altLang="en-US" sz="1600" kern="1200" dirty="0">
                          <a:solidFill>
                            <a:schemeClr val="tx1"/>
                          </a:solidFill>
                          <a:latin typeface="Times New Roman" pitchFamily="18" charset="0"/>
                          <a:ea typeface="+mn-ea"/>
                          <a:cs typeface="Times New Roman" pitchFamily="18" charset="0"/>
                        </a:rPr>
                        <a:t>22 = 4</a:t>
                      </a:r>
                    </a:p>
                  </a:txBody>
                  <a:tcPr marL="86443" marR="86443" marT="43221" marB="43221" anchor="ctr">
                    <a:lnL>
                      <a:noFill/>
                    </a:lnL>
                    <a:lnR>
                      <a:noFill/>
                    </a:lnR>
                    <a:lnT>
                      <a:noFill/>
                    </a:lnT>
                    <a:lnB>
                      <a:noFill/>
                    </a:lnB>
                    <a:solidFill>
                      <a:srgbClr val="FFFFFF"/>
                    </a:solidFill>
                  </a:tcPr>
                </a:tc>
                <a:tc>
                  <a:txBody>
                    <a:bodyPr/>
                    <a:lstStyle/>
                    <a:p>
                      <a:r>
                        <a:rPr lang="en-US" altLang="en-US" sz="1600" kern="1200" dirty="0">
                          <a:solidFill>
                            <a:schemeClr val="tx1"/>
                          </a:solidFill>
                          <a:latin typeface="Times New Roman" pitchFamily="18" charset="0"/>
                          <a:ea typeface="+mn-ea"/>
                          <a:cs typeface="Times New Roman" pitchFamily="18" charset="0"/>
                        </a:rPr>
                        <a:t>21= 2</a:t>
                      </a:r>
                    </a:p>
                  </a:txBody>
                  <a:tcPr marL="86443" marR="86443" marT="43221" marB="43221" anchor="ctr">
                    <a:lnL>
                      <a:noFill/>
                    </a:lnL>
                    <a:lnR>
                      <a:noFill/>
                    </a:lnR>
                    <a:lnT>
                      <a:noFill/>
                    </a:lnT>
                    <a:lnB>
                      <a:noFill/>
                    </a:lnB>
                    <a:solidFill>
                      <a:srgbClr val="FFFFFF"/>
                    </a:solidFill>
                  </a:tcPr>
                </a:tc>
                <a:tc>
                  <a:txBody>
                    <a:bodyPr/>
                    <a:lstStyle/>
                    <a:p>
                      <a:r>
                        <a:rPr lang="en-US" altLang="en-US" sz="1600" kern="1200" dirty="0">
                          <a:solidFill>
                            <a:schemeClr val="tx1"/>
                          </a:solidFill>
                          <a:latin typeface="Times New Roman" pitchFamily="18" charset="0"/>
                          <a:ea typeface="+mn-ea"/>
                          <a:cs typeface="Times New Roman" pitchFamily="18" charset="0"/>
                        </a:rPr>
                        <a:t>20 = 1</a:t>
                      </a:r>
                    </a:p>
                  </a:txBody>
                  <a:tcPr marL="86443" marR="86443" marT="43221" marB="43221" anchor="ctr">
                    <a:lnL>
                      <a:noFill/>
                    </a:lnL>
                    <a:lnR>
                      <a:noFill/>
                    </a:lnR>
                    <a:lnT>
                      <a:noFill/>
                    </a:lnT>
                    <a:lnB>
                      <a:noFill/>
                    </a:lnB>
                    <a:solidFill>
                      <a:srgbClr val="FFFFFF"/>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pPr algn="l"/>
            <a:r>
              <a:rPr lang="en-US" altLang="en-US" sz="4000" dirty="0">
                <a:solidFill>
                  <a:srgbClr val="C00000"/>
                </a:solidFill>
              </a:rPr>
              <a:t>Signed Multiplication - Booth Algorithm</a:t>
            </a:r>
          </a:p>
        </p:txBody>
      </p:sp>
      <p:sp>
        <p:nvSpPr>
          <p:cNvPr id="3" name="Content Placeholder 2"/>
          <p:cNvSpPr>
            <a:spLocks noGrp="1"/>
          </p:cNvSpPr>
          <p:nvPr>
            <p:ph idx="1"/>
          </p:nvPr>
        </p:nvSpPr>
        <p:spPr>
          <a:xfrm>
            <a:off x="457200" y="1143000"/>
            <a:ext cx="8229600" cy="5486399"/>
          </a:xfrm>
        </p:spPr>
        <p:txBody>
          <a:bodyPr>
            <a:normAutofit/>
          </a:bodyPr>
          <a:lstStyle/>
          <a:p>
            <a:pPr algn="just">
              <a:lnSpc>
                <a:spcPct val="80000"/>
              </a:lnSpc>
            </a:pPr>
            <a:r>
              <a:rPr lang="en-US" sz="2800" dirty="0">
                <a:latin typeface="Times New Roman" pitchFamily="18" charset="0"/>
                <a:cs typeface="Times New Roman" pitchFamily="18" charset="0"/>
              </a:rPr>
              <a:t>A powerful algorithm for signed number multiplication is Booth’s algorithm which generates a 2n bit product and treats both positive and negative numbers uniformly. </a:t>
            </a:r>
          </a:p>
          <a:p>
            <a:pPr algn="just">
              <a:lnSpc>
                <a:spcPct val="80000"/>
              </a:lnSpc>
            </a:pPr>
            <a:r>
              <a:rPr lang="en-US" sz="2800" dirty="0">
                <a:latin typeface="Times New Roman" pitchFamily="18" charset="0"/>
                <a:cs typeface="Times New Roman" pitchFamily="18" charset="0"/>
              </a:rPr>
              <a:t>This algorithm suggest that we can reduce the number of operations required for multiplication by representing multiplier as a difference between two numbers.</a:t>
            </a:r>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just">
              <a:buNone/>
              <a:defRPr/>
            </a:pPr>
            <a:endParaRPr lang="en-US" altLang="en-US" sz="3000" dirty="0">
              <a:latin typeface="Times New Roman" pitchFamily="18" charset="0"/>
              <a:cs typeface="Times New Roman"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pPr algn="l"/>
            <a:r>
              <a:rPr lang="en-US" altLang="en-US" sz="4000" dirty="0">
                <a:solidFill>
                  <a:srgbClr val="C00000"/>
                </a:solidFill>
              </a:rPr>
              <a:t>Signed Multiplication - Booth Algorithm</a:t>
            </a:r>
          </a:p>
        </p:txBody>
      </p:sp>
      <p:pic>
        <p:nvPicPr>
          <p:cNvPr id="6146" name="Picture 2"/>
          <p:cNvPicPr>
            <a:picLocks noChangeAspect="1" noChangeArrowheads="1"/>
          </p:cNvPicPr>
          <p:nvPr/>
        </p:nvPicPr>
        <p:blipFill>
          <a:blip r:embed="rId2"/>
          <a:srcRect/>
          <a:stretch>
            <a:fillRect/>
          </a:stretch>
        </p:blipFill>
        <p:spPr bwMode="auto">
          <a:xfrm>
            <a:off x="1676400" y="1314450"/>
            <a:ext cx="5029200" cy="5010150"/>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p>
            <a:pPr algn="l"/>
            <a:r>
              <a:rPr lang="en-US" altLang="en-US" sz="3600" dirty="0">
                <a:solidFill>
                  <a:srgbClr val="C00000"/>
                </a:solidFill>
              </a:rPr>
              <a:t>Signed Multiplication - Booth Algorithm</a:t>
            </a:r>
            <a:endParaRPr lang="en-US" sz="3600" dirty="0"/>
          </a:p>
        </p:txBody>
      </p:sp>
      <p:pic>
        <p:nvPicPr>
          <p:cNvPr id="4" name="Content Placeholder 3"/>
          <p:cNvPicPr>
            <a:picLocks noGrp="1" noChangeAspect="1" noChangeArrowheads="1"/>
          </p:cNvPicPr>
          <p:nvPr>
            <p:ph idx="1"/>
          </p:nvPr>
        </p:nvPicPr>
        <p:blipFill>
          <a:blip r:embed="rId2" cstate="print"/>
          <a:srcRect b="23480"/>
          <a:stretch>
            <a:fillRect/>
          </a:stretch>
        </p:blipFill>
        <p:spPr bwMode="auto">
          <a:xfrm>
            <a:off x="990599" y="1447800"/>
            <a:ext cx="7239001" cy="4876800"/>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CamScanner 07-29-2020 12.04.04_1.jpg"/>
          <p:cNvPicPr>
            <a:picLocks noGrp="1" noChangeAspect="1"/>
          </p:cNvPicPr>
          <p:nvPr>
            <p:ph idx="1"/>
          </p:nvPr>
        </p:nvPicPr>
        <p:blipFill>
          <a:blip r:embed="rId2" cstate="print"/>
          <a:stretch>
            <a:fillRect/>
          </a:stretch>
        </p:blipFill>
        <p:spPr>
          <a:xfrm>
            <a:off x="304800" y="304800"/>
            <a:ext cx="7772400" cy="6019800"/>
          </a:xfr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amScanner 07-29-2020 12.04.04_2.jpg"/>
          <p:cNvPicPr>
            <a:picLocks noChangeAspect="1"/>
          </p:cNvPicPr>
          <p:nvPr/>
        </p:nvPicPr>
        <p:blipFill>
          <a:blip r:embed="rId2" cstate="print"/>
          <a:stretch>
            <a:fillRect/>
          </a:stretch>
        </p:blipFill>
        <p:spPr>
          <a:xfrm>
            <a:off x="0" y="62484"/>
            <a:ext cx="9144000" cy="6733032"/>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4000" dirty="0">
                <a:solidFill>
                  <a:srgbClr val="C00000"/>
                </a:solidFill>
              </a:rPr>
              <a:t>MULTIPLICATION</a:t>
            </a:r>
          </a:p>
        </p:txBody>
      </p:sp>
      <p:sp>
        <p:nvSpPr>
          <p:cNvPr id="3" name="Content Placeholder 2"/>
          <p:cNvSpPr>
            <a:spLocks noGrp="1"/>
          </p:cNvSpPr>
          <p:nvPr>
            <p:ph idx="1"/>
          </p:nvPr>
        </p:nvSpPr>
        <p:spPr/>
        <p:txBody>
          <a:bodyPr/>
          <a:lstStyle/>
          <a:p>
            <a:pPr>
              <a:buNone/>
            </a:pPr>
            <a:br>
              <a:rPr lang="en-US" altLang="en-US" dirty="0"/>
            </a:br>
            <a:r>
              <a:rPr lang="en-US" altLang="en-US" dirty="0"/>
              <a:t>1.BOOTH RECODING OF MULTIPLERS</a:t>
            </a:r>
            <a:br>
              <a:rPr lang="en-US" altLang="en-US" dirty="0"/>
            </a:br>
            <a:r>
              <a:rPr lang="en-US" altLang="en-US" dirty="0"/>
              <a:t>2.BIT PAIR RECODING OF MULTIPLIERS</a:t>
            </a:r>
            <a:br>
              <a:rPr lang="en-US" altLang="en-US" dirty="0"/>
            </a:br>
            <a:r>
              <a:rPr lang="en-US" altLang="en-US" dirty="0"/>
              <a:t>3.CARRY SAVE ADDITION OF SUMMANDS</a:t>
            </a: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normAutofit/>
          </a:bodyPr>
          <a:lstStyle/>
          <a:p>
            <a:r>
              <a:rPr lang="en-US" altLang="en-US" sz="4000" dirty="0">
                <a:solidFill>
                  <a:srgbClr val="C00000"/>
                </a:solidFill>
              </a:rPr>
              <a:t>The BOOTH RECODED MULTIPLIER</a:t>
            </a:r>
          </a:p>
        </p:txBody>
      </p:sp>
      <p:sp>
        <p:nvSpPr>
          <p:cNvPr id="3" name="Content Placeholder 2"/>
          <p:cNvSpPr>
            <a:spLocks noGrp="1"/>
          </p:cNvSpPr>
          <p:nvPr>
            <p:ph idx="1"/>
          </p:nvPr>
        </p:nvSpPr>
        <p:spPr>
          <a:xfrm>
            <a:off x="228600" y="990600"/>
            <a:ext cx="8229600" cy="4525963"/>
          </a:xfrm>
        </p:spPr>
        <p:txBody>
          <a:bodyPr/>
          <a:lstStyle/>
          <a:p>
            <a:pPr algn="just"/>
            <a:r>
              <a:rPr lang="en-US" altLang="en-US" sz="3000" dirty="0">
                <a:latin typeface="Times New Roman" pitchFamily="18" charset="0"/>
                <a:cs typeface="Times New Roman" pitchFamily="18" charset="0"/>
              </a:rPr>
              <a:t>Booth multiplication reduces the number of additions for intermediate results, but can sometimes make it worse as we will see</a:t>
            </a:r>
            <a:r>
              <a:rPr lang="en-US" altLang="en-US" dirty="0">
                <a:solidFill>
                  <a:srgbClr val="000000"/>
                </a:solidFill>
                <a:latin typeface="Times New Roman" pitchFamily="18" charset="0"/>
                <a:cs typeface="Times New Roman" pitchFamily="18" charset="0"/>
              </a:rPr>
              <a:t>.</a:t>
            </a:r>
          </a:p>
          <a:p>
            <a:r>
              <a:rPr lang="en-US" dirty="0">
                <a:solidFill>
                  <a:srgbClr val="0000FF"/>
                </a:solidFill>
                <a:latin typeface="Calibri" pitchFamily="34" charset="0"/>
              </a:rPr>
              <a:t>Booth multiplier recoding table</a:t>
            </a:r>
            <a:endParaRPr lang="en-US" dirty="0"/>
          </a:p>
        </p:txBody>
      </p:sp>
      <p:pic>
        <p:nvPicPr>
          <p:cNvPr id="4" name="Object 2"/>
          <p:cNvPicPr>
            <a:picLocks noChangeArrowheads="1"/>
          </p:cNvPicPr>
          <p:nvPr/>
        </p:nvPicPr>
        <p:blipFill>
          <a:blip r:embed="rId2" cstate="print">
            <a:lum bright="-100000" contrast="6000"/>
            <a:grayscl/>
            <a:biLevel thresh="50000"/>
          </a:blip>
          <a:srcRect t="-243" r="-1230" b="17487"/>
          <a:stretch>
            <a:fillRect/>
          </a:stretch>
        </p:blipFill>
        <p:spPr bwMode="auto">
          <a:xfrm>
            <a:off x="1752600" y="3063875"/>
            <a:ext cx="4513263" cy="3489325"/>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normAutofit/>
          </a:bodyPr>
          <a:lstStyle/>
          <a:p>
            <a:r>
              <a:rPr lang="en-US" altLang="en-US" sz="4000" dirty="0">
                <a:solidFill>
                  <a:srgbClr val="C00000"/>
                </a:solidFill>
              </a:rPr>
              <a:t>The BOOTH RECODED MULTIPLIER</a:t>
            </a:r>
          </a:p>
        </p:txBody>
      </p:sp>
      <p:sp>
        <p:nvSpPr>
          <p:cNvPr id="3" name="Content Placeholder 2"/>
          <p:cNvSpPr>
            <a:spLocks noGrp="1"/>
          </p:cNvSpPr>
          <p:nvPr>
            <p:ph idx="1"/>
          </p:nvPr>
        </p:nvSpPr>
        <p:spPr>
          <a:xfrm>
            <a:off x="304800" y="1143000"/>
            <a:ext cx="8534400" cy="5181600"/>
          </a:xfrm>
        </p:spPr>
        <p:txBody>
          <a:bodyPr>
            <a:normAutofit lnSpcReduction="10000"/>
          </a:bodyPr>
          <a:lstStyle/>
          <a:p>
            <a:pPr marL="495300" indent="-495300">
              <a:spcBef>
                <a:spcPct val="50000"/>
              </a:spcBef>
            </a:pPr>
            <a:r>
              <a:rPr lang="en-US" dirty="0">
                <a:solidFill>
                  <a:srgbClr val="FF0000"/>
                </a:solidFill>
                <a:latin typeface="Calibri" pitchFamily="34" charset="0"/>
              </a:rPr>
              <a:t>Booth Recoding:</a:t>
            </a:r>
          </a:p>
          <a:p>
            <a:pPr marL="495300" indent="-495300">
              <a:spcBef>
                <a:spcPct val="50000"/>
              </a:spcBef>
              <a:buFontTx/>
              <a:buAutoNum type="romanLcParenBoth"/>
            </a:pPr>
            <a:r>
              <a:rPr lang="en-US" dirty="0">
                <a:solidFill>
                  <a:srgbClr val="0000FF"/>
                </a:solidFill>
                <a:latin typeface="Calibri" pitchFamily="34" charset="0"/>
              </a:rPr>
              <a:t>30</a:t>
            </a:r>
            <a:r>
              <a:rPr lang="en-US" baseline="-25000" dirty="0">
                <a:solidFill>
                  <a:srgbClr val="0000FF"/>
                </a:solidFill>
                <a:latin typeface="Calibri" pitchFamily="34" charset="0"/>
              </a:rPr>
              <a:t>10    </a:t>
            </a:r>
            <a:r>
              <a:rPr lang="en-US" dirty="0">
                <a:solidFill>
                  <a:srgbClr val="0000FF"/>
                </a:solidFill>
                <a:latin typeface="Calibri" pitchFamily="34" charset="0"/>
              </a:rPr>
              <a:t>: 	 0  1  1  1  1  0 </a:t>
            </a:r>
            <a:r>
              <a:rPr lang="en-US" dirty="0">
                <a:solidFill>
                  <a:srgbClr val="FF0000"/>
                </a:solidFill>
                <a:latin typeface="Calibri" pitchFamily="34" charset="0"/>
              </a:rPr>
              <a:t>0</a:t>
            </a:r>
          </a:p>
          <a:p>
            <a:pPr marL="495300" indent="-495300">
              <a:spcBef>
                <a:spcPct val="50000"/>
              </a:spcBef>
            </a:pPr>
            <a:r>
              <a:rPr lang="en-US" dirty="0">
                <a:solidFill>
                  <a:srgbClr val="0000FF"/>
                </a:solidFill>
                <a:latin typeface="Calibri" pitchFamily="34" charset="0"/>
              </a:rPr>
              <a:t>		       +1  0  0  0 -1  0</a:t>
            </a:r>
          </a:p>
          <a:p>
            <a:pPr marL="495300" indent="-495300"/>
            <a:r>
              <a:rPr lang="en-US" dirty="0">
                <a:solidFill>
                  <a:srgbClr val="0000FF"/>
                </a:solidFill>
                <a:latin typeface="Calibri" pitchFamily="34" charset="0"/>
              </a:rPr>
              <a:t>(ii) 100</a:t>
            </a:r>
            <a:r>
              <a:rPr lang="en-US" baseline="-25000" dirty="0">
                <a:solidFill>
                  <a:srgbClr val="0000FF"/>
                </a:solidFill>
                <a:latin typeface="Calibri" pitchFamily="34" charset="0"/>
              </a:rPr>
              <a:t>10</a:t>
            </a:r>
            <a:r>
              <a:rPr lang="en-US" dirty="0">
                <a:solidFill>
                  <a:srgbClr val="0000FF"/>
                </a:solidFill>
                <a:latin typeface="Calibri" pitchFamily="34" charset="0"/>
              </a:rPr>
              <a:t>:  0  1  1  0   0  1  0  0 </a:t>
            </a:r>
            <a:r>
              <a:rPr lang="en-US" dirty="0">
                <a:solidFill>
                  <a:srgbClr val="FF0000"/>
                </a:solidFill>
                <a:latin typeface="Calibri" pitchFamily="34" charset="0"/>
              </a:rPr>
              <a:t>0</a:t>
            </a:r>
            <a:endParaRPr lang="en-US" sz="4000" dirty="0">
              <a:solidFill>
                <a:srgbClr val="FF0000"/>
              </a:solidFill>
              <a:latin typeface="Calibri" pitchFamily="34" charset="0"/>
            </a:endParaRPr>
          </a:p>
          <a:p>
            <a:pPr marL="495300" indent="-495300"/>
            <a:r>
              <a:rPr lang="en-US" dirty="0">
                <a:solidFill>
                  <a:srgbClr val="0000FF"/>
                </a:solidFill>
                <a:latin typeface="Calibri" pitchFamily="34" charset="0"/>
              </a:rPr>
              <a:t> 	       </a:t>
            </a:r>
          </a:p>
          <a:p>
            <a:pPr marL="495300" indent="-495300"/>
            <a:r>
              <a:rPr lang="en-US" dirty="0">
                <a:solidFill>
                  <a:srgbClr val="0000FF"/>
                </a:solidFill>
                <a:latin typeface="Calibri" pitchFamily="34" charset="0"/>
              </a:rPr>
              <a:t>	       +1  0 -1  0 +1 -1  0 0</a:t>
            </a:r>
            <a:endParaRPr lang="en-US" sz="4000" dirty="0">
              <a:solidFill>
                <a:srgbClr val="0000FF"/>
              </a:solidFill>
              <a:latin typeface="Calibri" pitchFamily="34" charset="0"/>
            </a:endParaRPr>
          </a:p>
          <a:p>
            <a:pPr marL="495300" indent="-495300">
              <a:spcBef>
                <a:spcPct val="50000"/>
              </a:spcBef>
            </a:pPr>
            <a:r>
              <a:rPr lang="en-US" dirty="0">
                <a:solidFill>
                  <a:srgbClr val="0000FF"/>
                </a:solidFill>
                <a:latin typeface="Calibri" pitchFamily="34" charset="0"/>
              </a:rPr>
              <a:t>(iii) 985</a:t>
            </a:r>
            <a:r>
              <a:rPr lang="en-US" baseline="-25000" dirty="0">
                <a:solidFill>
                  <a:srgbClr val="0000FF"/>
                </a:solidFill>
                <a:latin typeface="Calibri" pitchFamily="34" charset="0"/>
              </a:rPr>
              <a:t>10</a:t>
            </a:r>
            <a:r>
              <a:rPr lang="en-US" dirty="0">
                <a:solidFill>
                  <a:srgbClr val="0000FF"/>
                </a:solidFill>
                <a:latin typeface="Calibri" pitchFamily="34" charset="0"/>
              </a:rPr>
              <a:t>:  0   0  1  1   1  1   0   1  1  0   0   1 </a:t>
            </a:r>
            <a:r>
              <a:rPr lang="en-US" dirty="0">
                <a:solidFill>
                  <a:srgbClr val="FF0000"/>
                </a:solidFill>
                <a:latin typeface="Calibri" pitchFamily="34" charset="0"/>
              </a:rPr>
              <a:t>0</a:t>
            </a:r>
            <a:endParaRPr lang="en-US" sz="4000" dirty="0">
              <a:solidFill>
                <a:srgbClr val="FF0000"/>
              </a:solidFill>
              <a:latin typeface="Calibri" pitchFamily="34" charset="0"/>
            </a:endParaRPr>
          </a:p>
          <a:p>
            <a:pPr marL="495300" indent="-495300">
              <a:spcBef>
                <a:spcPct val="50000"/>
              </a:spcBef>
            </a:pPr>
            <a:r>
              <a:rPr lang="en-US" dirty="0">
                <a:solidFill>
                  <a:srgbClr val="0000FF"/>
                </a:solidFill>
                <a:latin typeface="Calibri" pitchFamily="34" charset="0"/>
              </a:rPr>
              <a:t>		         0 +1  0  0   0 -1 +1   0 -1  0 +1  -1</a:t>
            </a:r>
          </a:p>
          <a:p>
            <a:pPr algn="just"/>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normAutofit/>
          </a:bodyPr>
          <a:lstStyle/>
          <a:p>
            <a:r>
              <a:rPr lang="en-US" altLang="en-US" sz="4000" dirty="0">
                <a:solidFill>
                  <a:srgbClr val="C00000"/>
                </a:solidFill>
              </a:rPr>
              <a:t>BOOTH Algorithm</a:t>
            </a:r>
          </a:p>
        </p:txBody>
      </p:sp>
      <p:sp>
        <p:nvSpPr>
          <p:cNvPr id="6" name="Rectangle 5"/>
          <p:cNvSpPr>
            <a:spLocks noChangeArrowheads="1"/>
          </p:cNvSpPr>
          <p:nvPr/>
        </p:nvSpPr>
        <p:spPr bwMode="auto">
          <a:xfrm>
            <a:off x="304801" y="1371600"/>
            <a:ext cx="5486400" cy="923330"/>
          </a:xfrm>
          <a:prstGeom prst="rect">
            <a:avLst/>
          </a:prstGeom>
          <a:noFill/>
          <a:ln w="9525">
            <a:noFill/>
            <a:miter lim="800000"/>
            <a:headEnd/>
            <a:tailEnd/>
          </a:ln>
        </p:spPr>
        <p:txBody>
          <a:bodyPr wrap="square">
            <a:spAutoFit/>
          </a:bodyPr>
          <a:lstStyle/>
          <a:p>
            <a:r>
              <a:rPr lang="en-US" dirty="0">
                <a:solidFill>
                  <a:srgbClr val="0000FF"/>
                </a:solidFill>
                <a:latin typeface="Calibri" pitchFamily="34" charset="0"/>
              </a:rPr>
              <a:t>Booth algorithm treats both +</a:t>
            </a:r>
            <a:r>
              <a:rPr lang="en-US" dirty="0" err="1">
                <a:solidFill>
                  <a:srgbClr val="0000FF"/>
                </a:solidFill>
                <a:latin typeface="Calibri" pitchFamily="34" charset="0"/>
              </a:rPr>
              <a:t>ve</a:t>
            </a:r>
            <a:r>
              <a:rPr lang="en-US" dirty="0">
                <a:solidFill>
                  <a:srgbClr val="0000FF"/>
                </a:solidFill>
                <a:latin typeface="Calibri" pitchFamily="34" charset="0"/>
              </a:rPr>
              <a:t> &amp; </a:t>
            </a:r>
          </a:p>
          <a:p>
            <a:r>
              <a:rPr lang="en-US" dirty="0">
                <a:solidFill>
                  <a:srgbClr val="0000FF"/>
                </a:solidFill>
                <a:latin typeface="Calibri" pitchFamily="34" charset="0"/>
              </a:rPr>
              <a:t>-</a:t>
            </a:r>
            <a:r>
              <a:rPr lang="en-US" dirty="0" err="1">
                <a:solidFill>
                  <a:srgbClr val="0000FF"/>
                </a:solidFill>
                <a:latin typeface="Calibri" pitchFamily="34" charset="0"/>
              </a:rPr>
              <a:t>ve</a:t>
            </a:r>
            <a:r>
              <a:rPr lang="en-US" dirty="0">
                <a:solidFill>
                  <a:srgbClr val="0000FF"/>
                </a:solidFill>
                <a:latin typeface="Calibri" pitchFamily="34" charset="0"/>
              </a:rPr>
              <a:t> operands equally.</a:t>
            </a:r>
          </a:p>
          <a:p>
            <a:r>
              <a:rPr lang="en-US" dirty="0">
                <a:solidFill>
                  <a:srgbClr val="0000FF"/>
                </a:solidFill>
                <a:latin typeface="Calibri" pitchFamily="34" charset="0"/>
              </a:rPr>
              <a:t>(a) + </a:t>
            </a:r>
            <a:r>
              <a:rPr lang="en-US" dirty="0" err="1">
                <a:solidFill>
                  <a:srgbClr val="0000FF"/>
                </a:solidFill>
                <a:latin typeface="Calibri" pitchFamily="34" charset="0"/>
              </a:rPr>
              <a:t>Md</a:t>
            </a:r>
            <a:r>
              <a:rPr lang="en-US" dirty="0">
                <a:solidFill>
                  <a:srgbClr val="0000FF"/>
                </a:solidFill>
                <a:latin typeface="Calibri" pitchFamily="34" charset="0"/>
              </a:rPr>
              <a:t> X + </a:t>
            </a:r>
            <a:r>
              <a:rPr lang="en-US" dirty="0" err="1">
                <a:solidFill>
                  <a:srgbClr val="0000FF"/>
                </a:solidFill>
                <a:latin typeface="Calibri" pitchFamily="34" charset="0"/>
              </a:rPr>
              <a:t>Mr</a:t>
            </a:r>
            <a:endParaRPr lang="en-US" dirty="0">
              <a:solidFill>
                <a:srgbClr val="0000FF"/>
              </a:solidFill>
              <a:latin typeface="Calibri" pitchFamily="34" charset="0"/>
            </a:endParaRPr>
          </a:p>
        </p:txBody>
      </p:sp>
      <p:pic>
        <p:nvPicPr>
          <p:cNvPr id="7171" name="Picture 3"/>
          <p:cNvPicPr>
            <a:picLocks noChangeAspect="1" noChangeArrowheads="1"/>
          </p:cNvPicPr>
          <p:nvPr/>
        </p:nvPicPr>
        <p:blipFill>
          <a:blip r:embed="rId2"/>
          <a:srcRect/>
          <a:stretch>
            <a:fillRect/>
          </a:stretch>
        </p:blipFill>
        <p:spPr bwMode="auto">
          <a:xfrm>
            <a:off x="1676400" y="2695575"/>
            <a:ext cx="5029199" cy="2943225"/>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normAutofit/>
          </a:bodyPr>
          <a:lstStyle/>
          <a:p>
            <a:r>
              <a:rPr lang="en-US" altLang="en-US" sz="4000" dirty="0">
                <a:solidFill>
                  <a:srgbClr val="C00000"/>
                </a:solidFill>
              </a:rPr>
              <a:t>BOOTH Algorithm</a:t>
            </a:r>
          </a:p>
        </p:txBody>
      </p:sp>
      <p:sp>
        <p:nvSpPr>
          <p:cNvPr id="6" name="Rectangle 5"/>
          <p:cNvSpPr>
            <a:spLocks noChangeArrowheads="1"/>
          </p:cNvSpPr>
          <p:nvPr/>
        </p:nvSpPr>
        <p:spPr bwMode="auto">
          <a:xfrm>
            <a:off x="304801" y="1371600"/>
            <a:ext cx="5486400" cy="923330"/>
          </a:xfrm>
          <a:prstGeom prst="rect">
            <a:avLst/>
          </a:prstGeom>
          <a:noFill/>
          <a:ln w="9525">
            <a:noFill/>
            <a:miter lim="800000"/>
            <a:headEnd/>
            <a:tailEnd/>
          </a:ln>
        </p:spPr>
        <p:txBody>
          <a:bodyPr wrap="square">
            <a:spAutoFit/>
          </a:bodyPr>
          <a:lstStyle/>
          <a:p>
            <a:r>
              <a:rPr lang="en-US" dirty="0">
                <a:solidFill>
                  <a:srgbClr val="0000FF"/>
                </a:solidFill>
                <a:latin typeface="Calibri" pitchFamily="34" charset="0"/>
              </a:rPr>
              <a:t>Booth algorithm treats both +</a:t>
            </a:r>
            <a:r>
              <a:rPr lang="en-US" dirty="0" err="1">
                <a:solidFill>
                  <a:srgbClr val="0000FF"/>
                </a:solidFill>
                <a:latin typeface="Calibri" pitchFamily="34" charset="0"/>
              </a:rPr>
              <a:t>ve</a:t>
            </a:r>
            <a:r>
              <a:rPr lang="en-US" dirty="0">
                <a:solidFill>
                  <a:srgbClr val="0000FF"/>
                </a:solidFill>
                <a:latin typeface="Calibri" pitchFamily="34" charset="0"/>
              </a:rPr>
              <a:t> &amp; </a:t>
            </a:r>
          </a:p>
          <a:p>
            <a:r>
              <a:rPr lang="en-US" dirty="0">
                <a:solidFill>
                  <a:srgbClr val="0000FF"/>
                </a:solidFill>
                <a:latin typeface="Calibri" pitchFamily="34" charset="0"/>
              </a:rPr>
              <a:t>-</a:t>
            </a:r>
            <a:r>
              <a:rPr lang="en-US" dirty="0" err="1">
                <a:solidFill>
                  <a:srgbClr val="0000FF"/>
                </a:solidFill>
                <a:latin typeface="Calibri" pitchFamily="34" charset="0"/>
              </a:rPr>
              <a:t>ve</a:t>
            </a:r>
            <a:r>
              <a:rPr lang="en-US" dirty="0">
                <a:solidFill>
                  <a:srgbClr val="0000FF"/>
                </a:solidFill>
                <a:latin typeface="Calibri" pitchFamily="34" charset="0"/>
              </a:rPr>
              <a:t> operands equally.</a:t>
            </a:r>
          </a:p>
          <a:p>
            <a:r>
              <a:rPr lang="en-US" dirty="0">
                <a:solidFill>
                  <a:srgbClr val="0000FF"/>
                </a:solidFill>
                <a:latin typeface="Calibri" pitchFamily="34" charset="0"/>
              </a:rPr>
              <a:t>(b) - </a:t>
            </a:r>
            <a:r>
              <a:rPr lang="en-US" dirty="0" err="1">
                <a:solidFill>
                  <a:srgbClr val="0000FF"/>
                </a:solidFill>
                <a:latin typeface="Calibri" pitchFamily="34" charset="0"/>
              </a:rPr>
              <a:t>Md</a:t>
            </a:r>
            <a:r>
              <a:rPr lang="en-US" dirty="0">
                <a:solidFill>
                  <a:srgbClr val="0000FF"/>
                </a:solidFill>
                <a:latin typeface="Calibri" pitchFamily="34" charset="0"/>
              </a:rPr>
              <a:t> X + </a:t>
            </a:r>
            <a:r>
              <a:rPr lang="en-US" dirty="0" err="1">
                <a:solidFill>
                  <a:srgbClr val="0000FF"/>
                </a:solidFill>
                <a:latin typeface="Calibri" pitchFamily="34" charset="0"/>
              </a:rPr>
              <a:t>Mr</a:t>
            </a:r>
            <a:endParaRPr lang="en-US" dirty="0">
              <a:solidFill>
                <a:srgbClr val="0000FF"/>
              </a:solidFill>
              <a:latin typeface="Calibri" pitchFamily="34" charset="0"/>
            </a:endParaRPr>
          </a:p>
        </p:txBody>
      </p:sp>
      <p:pic>
        <p:nvPicPr>
          <p:cNvPr id="8194" name="Picture 2"/>
          <p:cNvPicPr>
            <a:picLocks noChangeAspect="1" noChangeArrowheads="1"/>
          </p:cNvPicPr>
          <p:nvPr/>
        </p:nvPicPr>
        <p:blipFill>
          <a:blip r:embed="rId2"/>
          <a:srcRect/>
          <a:stretch>
            <a:fillRect/>
          </a:stretch>
        </p:blipFill>
        <p:spPr bwMode="auto">
          <a:xfrm>
            <a:off x="1676400" y="2762250"/>
            <a:ext cx="5029200" cy="2800350"/>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Picture 3"/>
          <p:cNvPicPr>
            <a:picLocks noChangeAspect="1"/>
          </p:cNvPicPr>
          <p:nvPr/>
        </p:nvPicPr>
        <p:blipFill>
          <a:blip r:embed="rId2"/>
          <a:stretch>
            <a:fillRect/>
          </a:stretch>
        </p:blipFill>
        <p:spPr>
          <a:xfrm>
            <a:off x="1752600" y="1981200"/>
            <a:ext cx="5314950" cy="3601999"/>
          </a:xfrm>
          <a:prstGeom prst="rect">
            <a:avLst/>
          </a:prstGeom>
        </p:spPr>
      </p:pic>
    </p:spTree>
    <p:extLst>
      <p:ext uri="{BB962C8B-B14F-4D97-AF65-F5344CB8AC3E}">
        <p14:creationId xmlns:p14="http://schemas.microsoft.com/office/powerpoint/2010/main" val="18563166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normAutofit/>
          </a:bodyPr>
          <a:lstStyle/>
          <a:p>
            <a:r>
              <a:rPr lang="en-US" altLang="en-US" sz="4000" dirty="0">
                <a:solidFill>
                  <a:srgbClr val="C00000"/>
                </a:solidFill>
              </a:rPr>
              <a:t>BOOTH Algorithm</a:t>
            </a:r>
          </a:p>
        </p:txBody>
      </p:sp>
      <p:sp>
        <p:nvSpPr>
          <p:cNvPr id="6" name="Rectangle 5"/>
          <p:cNvSpPr>
            <a:spLocks noChangeArrowheads="1"/>
          </p:cNvSpPr>
          <p:nvPr/>
        </p:nvSpPr>
        <p:spPr bwMode="auto">
          <a:xfrm>
            <a:off x="304801" y="1371600"/>
            <a:ext cx="5486400" cy="923330"/>
          </a:xfrm>
          <a:prstGeom prst="rect">
            <a:avLst/>
          </a:prstGeom>
          <a:noFill/>
          <a:ln w="9525">
            <a:noFill/>
            <a:miter lim="800000"/>
            <a:headEnd/>
            <a:tailEnd/>
          </a:ln>
        </p:spPr>
        <p:txBody>
          <a:bodyPr wrap="square">
            <a:spAutoFit/>
          </a:bodyPr>
          <a:lstStyle/>
          <a:p>
            <a:r>
              <a:rPr lang="en-US" dirty="0">
                <a:solidFill>
                  <a:srgbClr val="0000FF"/>
                </a:solidFill>
                <a:latin typeface="Calibri" pitchFamily="34" charset="0"/>
              </a:rPr>
              <a:t>Booth algorithm treats both +</a:t>
            </a:r>
            <a:r>
              <a:rPr lang="en-US" dirty="0" err="1">
                <a:solidFill>
                  <a:srgbClr val="0000FF"/>
                </a:solidFill>
                <a:latin typeface="Calibri" pitchFamily="34" charset="0"/>
              </a:rPr>
              <a:t>ve</a:t>
            </a:r>
            <a:r>
              <a:rPr lang="en-US" dirty="0">
                <a:solidFill>
                  <a:srgbClr val="0000FF"/>
                </a:solidFill>
                <a:latin typeface="Calibri" pitchFamily="34" charset="0"/>
              </a:rPr>
              <a:t> &amp; </a:t>
            </a:r>
          </a:p>
          <a:p>
            <a:r>
              <a:rPr lang="en-US" dirty="0">
                <a:solidFill>
                  <a:srgbClr val="0000FF"/>
                </a:solidFill>
                <a:latin typeface="Calibri" pitchFamily="34" charset="0"/>
              </a:rPr>
              <a:t>-</a:t>
            </a:r>
            <a:r>
              <a:rPr lang="en-US" dirty="0" err="1">
                <a:solidFill>
                  <a:srgbClr val="0000FF"/>
                </a:solidFill>
                <a:latin typeface="Calibri" pitchFamily="34" charset="0"/>
              </a:rPr>
              <a:t>ve</a:t>
            </a:r>
            <a:r>
              <a:rPr lang="en-US" dirty="0">
                <a:solidFill>
                  <a:srgbClr val="0000FF"/>
                </a:solidFill>
                <a:latin typeface="Calibri" pitchFamily="34" charset="0"/>
              </a:rPr>
              <a:t> operands equally.</a:t>
            </a:r>
          </a:p>
          <a:p>
            <a:r>
              <a:rPr lang="en-US" dirty="0">
                <a:solidFill>
                  <a:srgbClr val="0000FF"/>
                </a:solidFill>
                <a:latin typeface="Calibri" pitchFamily="34" charset="0"/>
              </a:rPr>
              <a:t>(c) + </a:t>
            </a:r>
            <a:r>
              <a:rPr lang="en-US" dirty="0" err="1">
                <a:solidFill>
                  <a:srgbClr val="0000FF"/>
                </a:solidFill>
                <a:latin typeface="Calibri" pitchFamily="34" charset="0"/>
              </a:rPr>
              <a:t>Md</a:t>
            </a:r>
            <a:r>
              <a:rPr lang="en-US" dirty="0">
                <a:solidFill>
                  <a:srgbClr val="0000FF"/>
                </a:solidFill>
                <a:latin typeface="Calibri" pitchFamily="34" charset="0"/>
              </a:rPr>
              <a:t> X - </a:t>
            </a:r>
            <a:r>
              <a:rPr lang="en-US" dirty="0" err="1">
                <a:solidFill>
                  <a:srgbClr val="0000FF"/>
                </a:solidFill>
                <a:latin typeface="Calibri" pitchFamily="34" charset="0"/>
              </a:rPr>
              <a:t>Mr</a:t>
            </a:r>
            <a:endParaRPr lang="en-US" dirty="0">
              <a:solidFill>
                <a:srgbClr val="0000FF"/>
              </a:solidFill>
              <a:latin typeface="Calibri" pitchFamily="34" charset="0"/>
            </a:endParaRPr>
          </a:p>
        </p:txBody>
      </p:sp>
      <p:pic>
        <p:nvPicPr>
          <p:cNvPr id="7170" name="Picture 2"/>
          <p:cNvPicPr>
            <a:picLocks noChangeAspect="1" noChangeArrowheads="1"/>
          </p:cNvPicPr>
          <p:nvPr/>
        </p:nvPicPr>
        <p:blipFill>
          <a:blip r:embed="rId2"/>
          <a:srcRect/>
          <a:stretch>
            <a:fillRect/>
          </a:stretch>
        </p:blipFill>
        <p:spPr bwMode="auto">
          <a:xfrm>
            <a:off x="990601" y="2771775"/>
            <a:ext cx="5029200" cy="2867025"/>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normAutofit/>
          </a:bodyPr>
          <a:lstStyle/>
          <a:p>
            <a:r>
              <a:rPr lang="en-US" altLang="en-US" sz="4000" dirty="0">
                <a:solidFill>
                  <a:srgbClr val="C00000"/>
                </a:solidFill>
              </a:rPr>
              <a:t>BOOTH Algorithm</a:t>
            </a:r>
          </a:p>
        </p:txBody>
      </p:sp>
      <p:sp>
        <p:nvSpPr>
          <p:cNvPr id="6" name="Rectangle 5"/>
          <p:cNvSpPr>
            <a:spLocks noChangeArrowheads="1"/>
          </p:cNvSpPr>
          <p:nvPr/>
        </p:nvSpPr>
        <p:spPr bwMode="auto">
          <a:xfrm>
            <a:off x="606425" y="1371600"/>
            <a:ext cx="3455433" cy="923330"/>
          </a:xfrm>
          <a:prstGeom prst="rect">
            <a:avLst/>
          </a:prstGeom>
          <a:noFill/>
          <a:ln w="9525">
            <a:noFill/>
            <a:miter lim="800000"/>
            <a:headEnd/>
            <a:tailEnd/>
          </a:ln>
        </p:spPr>
        <p:txBody>
          <a:bodyPr wrap="square">
            <a:spAutoFit/>
          </a:bodyPr>
          <a:lstStyle/>
          <a:p>
            <a:r>
              <a:rPr lang="en-US" dirty="0">
                <a:solidFill>
                  <a:srgbClr val="0000FF"/>
                </a:solidFill>
                <a:latin typeface="Calibri" pitchFamily="34" charset="0"/>
              </a:rPr>
              <a:t>Booth algorithm treats both +</a:t>
            </a:r>
            <a:r>
              <a:rPr lang="en-US" dirty="0" err="1">
                <a:solidFill>
                  <a:srgbClr val="0000FF"/>
                </a:solidFill>
                <a:latin typeface="Calibri" pitchFamily="34" charset="0"/>
              </a:rPr>
              <a:t>ve</a:t>
            </a:r>
            <a:r>
              <a:rPr lang="en-US" dirty="0">
                <a:solidFill>
                  <a:srgbClr val="0000FF"/>
                </a:solidFill>
                <a:latin typeface="Calibri" pitchFamily="34" charset="0"/>
              </a:rPr>
              <a:t> &amp; </a:t>
            </a:r>
          </a:p>
          <a:p>
            <a:r>
              <a:rPr lang="en-US" dirty="0">
                <a:solidFill>
                  <a:srgbClr val="0000FF"/>
                </a:solidFill>
                <a:latin typeface="Calibri" pitchFamily="34" charset="0"/>
              </a:rPr>
              <a:t>-</a:t>
            </a:r>
            <a:r>
              <a:rPr lang="en-US" dirty="0" err="1">
                <a:solidFill>
                  <a:srgbClr val="0000FF"/>
                </a:solidFill>
                <a:latin typeface="Calibri" pitchFamily="34" charset="0"/>
              </a:rPr>
              <a:t>ve</a:t>
            </a:r>
            <a:r>
              <a:rPr lang="en-US" dirty="0">
                <a:solidFill>
                  <a:srgbClr val="0000FF"/>
                </a:solidFill>
                <a:latin typeface="Calibri" pitchFamily="34" charset="0"/>
              </a:rPr>
              <a:t> operands equally.</a:t>
            </a:r>
          </a:p>
          <a:p>
            <a:r>
              <a:rPr lang="en-US" dirty="0">
                <a:solidFill>
                  <a:srgbClr val="0000FF"/>
                </a:solidFill>
                <a:latin typeface="Calibri" pitchFamily="34" charset="0"/>
              </a:rPr>
              <a:t>(d) - </a:t>
            </a:r>
            <a:r>
              <a:rPr lang="en-US" dirty="0" err="1">
                <a:solidFill>
                  <a:srgbClr val="0000FF"/>
                </a:solidFill>
                <a:latin typeface="Calibri" pitchFamily="34" charset="0"/>
              </a:rPr>
              <a:t>Md</a:t>
            </a:r>
            <a:r>
              <a:rPr lang="en-US" dirty="0">
                <a:solidFill>
                  <a:srgbClr val="0000FF"/>
                </a:solidFill>
                <a:latin typeface="Calibri" pitchFamily="34" charset="0"/>
              </a:rPr>
              <a:t> X - </a:t>
            </a:r>
            <a:r>
              <a:rPr lang="en-US" dirty="0" err="1">
                <a:solidFill>
                  <a:srgbClr val="0000FF"/>
                </a:solidFill>
                <a:latin typeface="Calibri" pitchFamily="34" charset="0"/>
              </a:rPr>
              <a:t>Mr</a:t>
            </a:r>
            <a:endParaRPr lang="en-US" dirty="0">
              <a:solidFill>
                <a:srgbClr val="0000FF"/>
              </a:solidFill>
              <a:latin typeface="Calibri" pitchFamily="34" charset="0"/>
            </a:endParaRPr>
          </a:p>
        </p:txBody>
      </p:sp>
      <p:pic>
        <p:nvPicPr>
          <p:cNvPr id="9218" name="Picture 2"/>
          <p:cNvPicPr>
            <a:picLocks noChangeAspect="1" noChangeArrowheads="1"/>
          </p:cNvPicPr>
          <p:nvPr/>
        </p:nvPicPr>
        <p:blipFill>
          <a:blip r:embed="rId2"/>
          <a:srcRect/>
          <a:stretch>
            <a:fillRect/>
          </a:stretch>
        </p:blipFill>
        <p:spPr bwMode="auto">
          <a:xfrm>
            <a:off x="1676400" y="2695575"/>
            <a:ext cx="5029200" cy="2867025"/>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normAutofit/>
          </a:bodyPr>
          <a:lstStyle/>
          <a:p>
            <a:r>
              <a:rPr lang="en-US" altLang="en-US" sz="4000" dirty="0">
                <a:solidFill>
                  <a:srgbClr val="C00000"/>
                </a:solidFill>
              </a:rPr>
              <a:t>BOOTH Algorithm</a:t>
            </a:r>
          </a:p>
        </p:txBody>
      </p:sp>
      <p:pic>
        <p:nvPicPr>
          <p:cNvPr id="10242" name="Picture 2"/>
          <p:cNvPicPr>
            <a:picLocks noChangeAspect="1" noChangeArrowheads="1"/>
          </p:cNvPicPr>
          <p:nvPr/>
        </p:nvPicPr>
        <p:blipFill>
          <a:blip r:embed="rId2"/>
          <a:srcRect/>
          <a:stretch>
            <a:fillRect/>
          </a:stretch>
        </p:blipFill>
        <p:spPr bwMode="auto">
          <a:xfrm>
            <a:off x="1066800" y="1219200"/>
            <a:ext cx="6400800" cy="5105400"/>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amScanner 07-29-2020 12.04.04_4.jpg"/>
          <p:cNvPicPr>
            <a:picLocks noGrp="1" noChangeAspect="1"/>
          </p:cNvPicPr>
          <p:nvPr>
            <p:ph idx="1"/>
          </p:nvPr>
        </p:nvPicPr>
        <p:blipFill>
          <a:blip r:embed="rId2" cstate="print"/>
          <a:stretch>
            <a:fillRect/>
          </a:stretch>
        </p:blipFill>
        <p:spPr>
          <a:xfrm>
            <a:off x="609600" y="609600"/>
            <a:ext cx="7391400" cy="5516563"/>
          </a:xfr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altLang="en-US" sz="4000" dirty="0">
                <a:solidFill>
                  <a:srgbClr val="C00000"/>
                </a:solidFill>
              </a:rPr>
              <a:t>Fast Multiplication</a:t>
            </a:r>
          </a:p>
        </p:txBody>
      </p:sp>
      <p:sp>
        <p:nvSpPr>
          <p:cNvPr id="3" name="Content Placeholder 2"/>
          <p:cNvSpPr>
            <a:spLocks noGrp="1"/>
          </p:cNvSpPr>
          <p:nvPr>
            <p:ph idx="1"/>
          </p:nvPr>
        </p:nvSpPr>
        <p:spPr>
          <a:xfrm>
            <a:off x="457200" y="1295400"/>
            <a:ext cx="8229600" cy="4830763"/>
          </a:xfrm>
        </p:spPr>
        <p:txBody>
          <a:bodyPr>
            <a:normAutofit/>
          </a:bodyPr>
          <a:lstStyle/>
          <a:p>
            <a:pPr algn="just"/>
            <a:r>
              <a:rPr lang="en-US" dirty="0"/>
              <a:t>There are two techniques for speeding up the multiplication operation. </a:t>
            </a:r>
          </a:p>
          <a:p>
            <a:pPr algn="just"/>
            <a:r>
              <a:rPr lang="en-US" dirty="0"/>
              <a:t>The first technique guarantees that the maximum number of summands (versions of the multiplicand) that must be added is </a:t>
            </a:r>
            <a:r>
              <a:rPr lang="en-US" i="1" dirty="0"/>
              <a:t>n/2 </a:t>
            </a:r>
            <a:r>
              <a:rPr lang="en-US" dirty="0"/>
              <a:t>for n-bit operands. </a:t>
            </a:r>
          </a:p>
          <a:p>
            <a:pPr algn="just"/>
            <a:r>
              <a:rPr lang="en-US" dirty="0"/>
              <a:t>The second technique reduces the time needed to add the summands (carry-save addition of summands method).</a:t>
            </a:r>
          </a:p>
          <a:p>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4000" dirty="0">
                <a:solidFill>
                  <a:srgbClr val="C00000"/>
                </a:solidFill>
              </a:rPr>
              <a:t>Bit-Pair Recoding of Multipliers</a:t>
            </a:r>
          </a:p>
        </p:txBody>
      </p:sp>
      <p:sp>
        <p:nvSpPr>
          <p:cNvPr id="3" name="Content Placeholder 2"/>
          <p:cNvSpPr>
            <a:spLocks noGrp="1"/>
          </p:cNvSpPr>
          <p:nvPr>
            <p:ph idx="1"/>
          </p:nvPr>
        </p:nvSpPr>
        <p:spPr/>
        <p:txBody>
          <a:bodyPr>
            <a:normAutofit fontScale="77500" lnSpcReduction="20000"/>
          </a:bodyPr>
          <a:lstStyle/>
          <a:p>
            <a:pPr marL="274320" indent="-274320" algn="just">
              <a:defRPr/>
            </a:pPr>
            <a:r>
              <a:rPr lang="en-US" altLang="en-US" sz="3500" dirty="0">
                <a:latin typeface="Times New Roman" pitchFamily="18" charset="0"/>
                <a:cs typeface="Times New Roman" pitchFamily="18" charset="0"/>
              </a:rPr>
              <a:t>This bit-pair recoding technique halves the maximum number of summands. It is derived from the Booth algorithm. </a:t>
            </a:r>
          </a:p>
          <a:p>
            <a:pPr marL="274320" indent="-274320" algn="just">
              <a:defRPr/>
            </a:pPr>
            <a:r>
              <a:rPr lang="en-US" altLang="en-US" sz="3500" dirty="0">
                <a:latin typeface="Times New Roman" pitchFamily="18" charset="0"/>
                <a:cs typeface="Times New Roman" pitchFamily="18" charset="0"/>
              </a:rPr>
              <a:t>Group the Booth-recoded multiplier bits in pairs, and observe the following: The pair (+1 -1) is equivalent to the pair (0 +1). </a:t>
            </a:r>
          </a:p>
          <a:p>
            <a:pPr marL="274320" indent="-274320" algn="just">
              <a:defRPr/>
            </a:pPr>
            <a:r>
              <a:rPr lang="en-US" altLang="en-US" sz="3500" dirty="0">
                <a:latin typeface="Times New Roman" pitchFamily="18" charset="0"/>
                <a:cs typeface="Times New Roman" pitchFamily="18" charset="0"/>
              </a:rPr>
              <a:t>That is, instead of adding —1 times the multiplicand M at shift position </a:t>
            </a:r>
            <a:r>
              <a:rPr lang="en-US" altLang="en-US" sz="3500" dirty="0" err="1">
                <a:latin typeface="Times New Roman" pitchFamily="18" charset="0"/>
                <a:cs typeface="Times New Roman" pitchFamily="18" charset="0"/>
              </a:rPr>
              <a:t>i</a:t>
            </a:r>
            <a:r>
              <a:rPr lang="en-US" altLang="en-US" sz="3500" dirty="0">
                <a:latin typeface="Times New Roman" pitchFamily="18" charset="0"/>
                <a:cs typeface="Times New Roman" pitchFamily="18" charset="0"/>
              </a:rPr>
              <a:t> to + 1 x M at position </a:t>
            </a:r>
            <a:r>
              <a:rPr lang="en-US" altLang="en-US" sz="3500" dirty="0" err="1">
                <a:latin typeface="Times New Roman" pitchFamily="18" charset="0"/>
                <a:cs typeface="Times New Roman" pitchFamily="18" charset="0"/>
              </a:rPr>
              <a:t>i</a:t>
            </a:r>
            <a:r>
              <a:rPr lang="en-US" altLang="en-US" sz="3500" dirty="0">
                <a:latin typeface="Times New Roman" pitchFamily="18" charset="0"/>
                <a:cs typeface="Times New Roman" pitchFamily="18" charset="0"/>
              </a:rPr>
              <a:t> + 1, the same result is obtained by adding +1 x M at position I Other examples are: (+1 0) is equivalent to (0 +2),(-l +1) is equivalent to (0 —1). and so on</a:t>
            </a:r>
          </a:p>
          <a:p>
            <a:pPr marL="274320" indent="-274320" algn="just">
              <a:defRPr/>
            </a:pPr>
            <a:endParaRPr lang="en-US" altLang="en-US" sz="3500" dirty="0">
              <a:latin typeface="Times New Roman" pitchFamily="18" charset="0"/>
              <a:cs typeface="Times New Roman" pitchFamily="18" charset="0"/>
            </a:endParaRPr>
          </a:p>
          <a:p>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r>
              <a:rPr lang="en-US" altLang="en-US" sz="4000" dirty="0">
                <a:solidFill>
                  <a:srgbClr val="C00000"/>
                </a:solidFill>
              </a:rPr>
              <a:t>Bit-Pair Recoding of Multipliers</a:t>
            </a:r>
          </a:p>
        </p:txBody>
      </p:sp>
      <p:pic>
        <p:nvPicPr>
          <p:cNvPr id="11266" name="Picture 2"/>
          <p:cNvPicPr>
            <a:picLocks noChangeAspect="1" noChangeArrowheads="1"/>
          </p:cNvPicPr>
          <p:nvPr/>
        </p:nvPicPr>
        <p:blipFill>
          <a:blip r:embed="rId2"/>
          <a:srcRect/>
          <a:stretch>
            <a:fillRect/>
          </a:stretch>
        </p:blipFill>
        <p:spPr bwMode="auto">
          <a:xfrm>
            <a:off x="2362200" y="1143000"/>
            <a:ext cx="4419600" cy="2362200"/>
          </a:xfrm>
          <a:prstGeom prst="rect">
            <a:avLst/>
          </a:prstGeom>
          <a:noFill/>
          <a:ln w="9525">
            <a:noFill/>
            <a:miter lim="800000"/>
            <a:headEnd/>
            <a:tailEnd/>
          </a:ln>
          <a:effectLst/>
        </p:spPr>
      </p:pic>
      <p:pic>
        <p:nvPicPr>
          <p:cNvPr id="8" name="Picture 3"/>
          <p:cNvPicPr>
            <a:picLocks noChangeAspect="1" noChangeArrowheads="1"/>
          </p:cNvPicPr>
          <p:nvPr/>
        </p:nvPicPr>
        <p:blipFill>
          <a:blip r:embed="rId3"/>
          <a:srcRect/>
          <a:stretch>
            <a:fillRect/>
          </a:stretch>
        </p:blipFill>
        <p:spPr bwMode="auto">
          <a:xfrm>
            <a:off x="1676400" y="3517900"/>
            <a:ext cx="5791200" cy="3187700"/>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amScanner 07-29-2020 12.04.04_5.jpg"/>
          <p:cNvPicPr>
            <a:picLocks noChangeAspect="1"/>
          </p:cNvPicPr>
          <p:nvPr/>
        </p:nvPicPr>
        <p:blipFill>
          <a:blip r:embed="rId2" cstate="print"/>
          <a:stretch>
            <a:fillRect/>
          </a:stretch>
        </p:blipFill>
        <p:spPr>
          <a:xfrm>
            <a:off x="1893128" y="76200"/>
            <a:ext cx="5357744" cy="685800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r>
              <a:rPr lang="en-US" altLang="en-US" sz="4000" dirty="0">
                <a:solidFill>
                  <a:srgbClr val="C00000"/>
                </a:solidFill>
              </a:rPr>
              <a:t>Bit-Pair Recoding of Multipliers</a:t>
            </a:r>
          </a:p>
        </p:txBody>
      </p:sp>
      <p:pic>
        <p:nvPicPr>
          <p:cNvPr id="12290" name="Picture 2"/>
          <p:cNvPicPr>
            <a:picLocks noChangeAspect="1" noChangeArrowheads="1"/>
          </p:cNvPicPr>
          <p:nvPr/>
        </p:nvPicPr>
        <p:blipFill>
          <a:blip r:embed="rId2"/>
          <a:srcRect/>
          <a:stretch>
            <a:fillRect/>
          </a:stretch>
        </p:blipFill>
        <p:spPr bwMode="auto">
          <a:xfrm>
            <a:off x="1676400" y="1219200"/>
            <a:ext cx="5105400" cy="5105400"/>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63562"/>
          </a:xfrm>
        </p:spPr>
        <p:txBody>
          <a:bodyPr>
            <a:normAutofit fontScale="90000"/>
          </a:bodyPr>
          <a:lstStyle/>
          <a:p>
            <a:pPr algn="l"/>
            <a:r>
              <a:rPr lang="en-IN" dirty="0">
                <a:solidFill>
                  <a:srgbClr val="C00000"/>
                </a:solidFill>
              </a:rPr>
              <a:t>Carry-Save Addition of Summands</a:t>
            </a:r>
            <a:endParaRPr lang="en-IN" dirty="0"/>
          </a:p>
        </p:txBody>
      </p:sp>
      <p:sp>
        <p:nvSpPr>
          <p:cNvPr id="5" name="Content Placeholder 4"/>
          <p:cNvSpPr>
            <a:spLocks noGrp="1"/>
          </p:cNvSpPr>
          <p:nvPr>
            <p:ph idx="1"/>
          </p:nvPr>
        </p:nvSpPr>
        <p:spPr>
          <a:xfrm>
            <a:off x="304800" y="1219200"/>
            <a:ext cx="8534400" cy="5410200"/>
          </a:xfrm>
        </p:spPr>
        <p:txBody>
          <a:bodyPr>
            <a:normAutofit fontScale="55000" lnSpcReduction="20000"/>
          </a:bodyPr>
          <a:lstStyle/>
          <a:p>
            <a:pPr algn="just"/>
            <a:r>
              <a:rPr lang="en-IN" sz="3600" dirty="0"/>
              <a:t>A </a:t>
            </a:r>
            <a:r>
              <a:rPr lang="en-IN" sz="3600" b="1" dirty="0"/>
              <a:t>carry-save adder </a:t>
            </a:r>
            <a:r>
              <a:rPr lang="en-IN" sz="3600" dirty="0"/>
              <a:t>is a type of digital adder, used to efficiently compute the sum of three or more binary numbers. </a:t>
            </a:r>
          </a:p>
          <a:p>
            <a:pPr algn="just"/>
            <a:r>
              <a:rPr lang="en-IN" sz="3600" dirty="0"/>
              <a:t>A carry-save adder (CSA), or 3-2 adder, is a very fast and cheap adder that does not propagate carry bits.</a:t>
            </a:r>
          </a:p>
          <a:p>
            <a:pPr algn="just"/>
            <a:r>
              <a:rPr lang="en-US" altLang="en-US" sz="3600" dirty="0"/>
              <a:t>A Carry Save Adder is generally used in binary multiplier, </a:t>
            </a:r>
            <a:r>
              <a:rPr lang="en-IN" sz="3600" dirty="0"/>
              <a:t>since a binary multiplier involves addition of more than two binary numbers after multiplication. </a:t>
            </a:r>
          </a:p>
          <a:p>
            <a:pPr algn="just"/>
            <a:r>
              <a:rPr lang="en-US" altLang="en-US" sz="3600" dirty="0"/>
              <a:t>It  can be used to speed up addition of the several summands required in multiplication</a:t>
            </a:r>
          </a:p>
          <a:p>
            <a:pPr algn="just"/>
            <a:r>
              <a:rPr lang="en-IN" sz="3600" dirty="0"/>
              <a:t>It differs from other digital adders in that it outputs two (or more) numbers, and the answer of the original summation can be achieved by adding these outputs together. </a:t>
            </a:r>
          </a:p>
          <a:p>
            <a:pPr algn="just"/>
            <a:r>
              <a:rPr lang="en-IN" sz="3600" dirty="0"/>
              <a:t>A big adder implemented using this technique will usually be much faster than conventional addition of those numbers.</a:t>
            </a:r>
          </a:p>
          <a:p>
            <a:pPr>
              <a:buNone/>
            </a:pPr>
            <a:endParaRPr lang="en-US" altLang="en-US" sz="3600" dirty="0"/>
          </a:p>
          <a:p>
            <a:pPr>
              <a:buNone/>
            </a:pPr>
            <a:r>
              <a:rPr lang="en-US" altLang="en-US" sz="3600" b="1" dirty="0"/>
              <a:t>Fast Multiplication</a:t>
            </a:r>
          </a:p>
          <a:p>
            <a:pPr>
              <a:buFont typeface="Wingdings" pitchFamily="2" charset="2"/>
              <a:buChar char="Ø"/>
            </a:pPr>
            <a:r>
              <a:rPr lang="en-US" altLang="en-US" sz="3600" dirty="0"/>
              <a:t>Bit pair recoding reduces summands by a factor of 2</a:t>
            </a:r>
          </a:p>
          <a:p>
            <a:pPr>
              <a:buFont typeface="Wingdings" pitchFamily="2" charset="2"/>
              <a:buChar char="Ø"/>
            </a:pPr>
            <a:r>
              <a:rPr lang="en-US" altLang="en-US" sz="3600" dirty="0"/>
              <a:t>Summands are reduced by carry save addition</a:t>
            </a:r>
          </a:p>
          <a:p>
            <a:pPr>
              <a:buFont typeface="Wingdings" pitchFamily="2" charset="2"/>
              <a:buChar char="Ø"/>
            </a:pPr>
            <a:r>
              <a:rPr lang="en-US" altLang="en-US" sz="3600" dirty="0"/>
              <a:t>Final product can be generated by using carry look ahead adder</a:t>
            </a:r>
          </a:p>
          <a:p>
            <a:endParaRPr lang="en-US" altLang="en-US"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altLang="en-US" sz="4000" dirty="0">
                <a:solidFill>
                  <a:srgbClr val="C00000"/>
                </a:solidFill>
              </a:rPr>
              <a:t>Integer Representation (cont’d)</a:t>
            </a:r>
          </a:p>
        </p:txBody>
      </p:sp>
      <p:sp>
        <p:nvSpPr>
          <p:cNvPr id="3" name="Content Placeholder 2"/>
          <p:cNvSpPr>
            <a:spLocks noGrp="1"/>
          </p:cNvSpPr>
          <p:nvPr>
            <p:ph idx="1"/>
          </p:nvPr>
        </p:nvSpPr>
        <p:spPr/>
        <p:txBody>
          <a:bodyPr>
            <a:normAutofit fontScale="40000" lnSpcReduction="20000"/>
          </a:bodyPr>
          <a:lstStyle/>
          <a:p>
            <a:pPr>
              <a:lnSpc>
                <a:spcPct val="110000"/>
              </a:lnSpc>
              <a:buFont typeface="Wingdings" pitchFamily="2" charset="2"/>
              <a:buChar char="Ø"/>
              <a:defRPr/>
            </a:pPr>
            <a:r>
              <a:rPr lang="en-US" altLang="en-US" sz="4800" dirty="0">
                <a:latin typeface="Times New Roman" pitchFamily="18" charset="0"/>
                <a:cs typeface="Times New Roman" pitchFamily="18" charset="0"/>
              </a:rPr>
              <a:t>Sign Magnitude:    One's Complement  Two's Complement</a:t>
            </a:r>
            <a:br>
              <a:rPr lang="en-US" altLang="en-US" sz="4800" dirty="0">
                <a:latin typeface="Times New Roman" pitchFamily="18" charset="0"/>
                <a:cs typeface="Times New Roman" pitchFamily="18" charset="0"/>
              </a:rPr>
            </a:br>
            <a:r>
              <a:rPr lang="en-US" altLang="en-US" sz="4800" dirty="0">
                <a:latin typeface="Times New Roman" pitchFamily="18" charset="0"/>
                <a:cs typeface="Times New Roman" pitchFamily="18" charset="0"/>
              </a:rPr>
              <a:t>     	 	000 = +0	    000 = +0	            000 = +0</a:t>
            </a:r>
            <a:br>
              <a:rPr lang="en-US" altLang="en-US" sz="4800" dirty="0">
                <a:latin typeface="Times New Roman" pitchFamily="18" charset="0"/>
                <a:cs typeface="Times New Roman" pitchFamily="18" charset="0"/>
              </a:rPr>
            </a:br>
            <a:r>
              <a:rPr lang="en-US" altLang="en-US" sz="4800" dirty="0">
                <a:latin typeface="Times New Roman" pitchFamily="18" charset="0"/>
                <a:cs typeface="Times New Roman" pitchFamily="18" charset="0"/>
              </a:rPr>
              <a:t>		001 = +1	     001 = +1	           001 = +1</a:t>
            </a:r>
            <a:br>
              <a:rPr lang="en-US" altLang="en-US" sz="4800" dirty="0">
                <a:latin typeface="Times New Roman" pitchFamily="18" charset="0"/>
                <a:cs typeface="Times New Roman" pitchFamily="18" charset="0"/>
              </a:rPr>
            </a:br>
            <a:r>
              <a:rPr lang="en-US" altLang="en-US" sz="4800" dirty="0">
                <a:latin typeface="Times New Roman" pitchFamily="18" charset="0"/>
                <a:cs typeface="Times New Roman" pitchFamily="18" charset="0"/>
              </a:rPr>
              <a:t>		010 = +2	      010 = +2	             010 = +2</a:t>
            </a:r>
            <a:br>
              <a:rPr lang="en-US" altLang="en-US" sz="4800" dirty="0">
                <a:latin typeface="Times New Roman" pitchFamily="18" charset="0"/>
                <a:cs typeface="Times New Roman" pitchFamily="18" charset="0"/>
              </a:rPr>
            </a:br>
            <a:r>
              <a:rPr lang="en-US" altLang="en-US" sz="4800" dirty="0">
                <a:latin typeface="Times New Roman" pitchFamily="18" charset="0"/>
                <a:cs typeface="Times New Roman" pitchFamily="18" charset="0"/>
              </a:rPr>
              <a:t>		011 = +3	       011 = +3		011 = +3</a:t>
            </a:r>
            <a:br>
              <a:rPr lang="en-US" altLang="en-US" sz="4800" dirty="0">
                <a:latin typeface="Times New Roman" pitchFamily="18" charset="0"/>
                <a:cs typeface="Times New Roman" pitchFamily="18" charset="0"/>
              </a:rPr>
            </a:br>
            <a:r>
              <a:rPr lang="en-US" altLang="en-US" sz="4800" dirty="0">
                <a:latin typeface="Times New Roman" pitchFamily="18" charset="0"/>
                <a:cs typeface="Times New Roman" pitchFamily="18" charset="0"/>
              </a:rPr>
              <a:t>		</a:t>
            </a:r>
          </a:p>
          <a:p>
            <a:pPr marL="0" indent="0">
              <a:lnSpc>
                <a:spcPct val="110000"/>
              </a:lnSpc>
              <a:buNone/>
              <a:defRPr/>
            </a:pPr>
            <a:r>
              <a:rPr lang="en-US" altLang="en-US" sz="4800" dirty="0">
                <a:latin typeface="Times New Roman" pitchFamily="18" charset="0"/>
                <a:cs typeface="Times New Roman" pitchFamily="18" charset="0"/>
              </a:rPr>
              <a:t>                              100 = -0		100 = -3		100 = -4</a:t>
            </a:r>
            <a:br>
              <a:rPr lang="en-US" altLang="en-US" sz="4800" dirty="0">
                <a:latin typeface="Times New Roman" pitchFamily="18" charset="0"/>
                <a:cs typeface="Times New Roman" pitchFamily="18" charset="0"/>
              </a:rPr>
            </a:br>
            <a:r>
              <a:rPr lang="en-US" altLang="en-US" sz="4800" dirty="0">
                <a:latin typeface="Times New Roman" pitchFamily="18" charset="0"/>
                <a:cs typeface="Times New Roman" pitchFamily="18" charset="0"/>
              </a:rPr>
              <a:t>		101 = -1		101 = -2		101 = -3</a:t>
            </a:r>
            <a:br>
              <a:rPr lang="en-US" altLang="en-US" sz="4800" dirty="0">
                <a:latin typeface="Times New Roman" pitchFamily="18" charset="0"/>
                <a:cs typeface="Times New Roman" pitchFamily="18" charset="0"/>
              </a:rPr>
            </a:br>
            <a:r>
              <a:rPr lang="en-US" altLang="en-US" sz="4800" dirty="0">
                <a:latin typeface="Times New Roman" pitchFamily="18" charset="0"/>
                <a:cs typeface="Times New Roman" pitchFamily="18" charset="0"/>
              </a:rPr>
              <a:t>		110 = -2		110 = -1		110 = -2</a:t>
            </a:r>
            <a:br>
              <a:rPr lang="en-US" altLang="en-US" sz="4800" dirty="0">
                <a:latin typeface="Times New Roman" pitchFamily="18" charset="0"/>
                <a:cs typeface="Times New Roman" pitchFamily="18" charset="0"/>
              </a:rPr>
            </a:br>
            <a:r>
              <a:rPr lang="en-US" altLang="en-US" sz="4800" dirty="0">
                <a:latin typeface="Times New Roman" pitchFamily="18" charset="0"/>
                <a:cs typeface="Times New Roman" pitchFamily="18" charset="0"/>
              </a:rPr>
              <a:t>		111 = -3		111 = -0		111 = -1</a:t>
            </a:r>
            <a:br>
              <a:rPr lang="en-US" altLang="en-US" sz="4800" dirty="0">
                <a:latin typeface="Times New Roman" pitchFamily="18" charset="0"/>
                <a:cs typeface="Times New Roman" pitchFamily="18" charset="0"/>
              </a:rPr>
            </a:br>
            <a:endParaRPr lang="en-US" altLang="en-US" sz="4800" dirty="0">
              <a:latin typeface="Times New Roman" pitchFamily="18" charset="0"/>
              <a:cs typeface="Times New Roman" pitchFamily="18" charset="0"/>
            </a:endParaRPr>
          </a:p>
          <a:p>
            <a:pPr>
              <a:lnSpc>
                <a:spcPct val="110000"/>
              </a:lnSpc>
              <a:buFont typeface="Wingdings" pitchFamily="2" charset="2"/>
              <a:buChar char="Ø"/>
              <a:defRPr/>
            </a:pPr>
            <a:r>
              <a:rPr lang="en-US" altLang="en-US" sz="4800" dirty="0">
                <a:latin typeface="Times New Roman" pitchFamily="18" charset="0"/>
                <a:cs typeface="Times New Roman" pitchFamily="18" charset="0"/>
              </a:rPr>
              <a:t>Issues:  balance, number of zeros, ease of operations</a:t>
            </a:r>
          </a:p>
          <a:p>
            <a:pPr>
              <a:lnSpc>
                <a:spcPct val="110000"/>
              </a:lnSpc>
              <a:buFont typeface="Wingdings" pitchFamily="2" charset="2"/>
              <a:buChar char="Ø"/>
              <a:defRPr/>
            </a:pPr>
            <a:r>
              <a:rPr lang="en-US" altLang="en-US" sz="4800" dirty="0">
                <a:latin typeface="Times New Roman" pitchFamily="18" charset="0"/>
                <a:cs typeface="Times New Roman" pitchFamily="18" charset="0"/>
              </a:rPr>
              <a:t>Which one is best?  Why? </a:t>
            </a:r>
          </a:p>
          <a:p>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63562"/>
          </a:xfrm>
        </p:spPr>
        <p:txBody>
          <a:bodyPr>
            <a:normAutofit fontScale="90000"/>
          </a:bodyPr>
          <a:lstStyle/>
          <a:p>
            <a:pPr algn="l"/>
            <a:r>
              <a:rPr lang="en-IN" dirty="0">
                <a:solidFill>
                  <a:srgbClr val="C00000"/>
                </a:solidFill>
              </a:rPr>
              <a:t>Carry-Save Addition of Summands</a:t>
            </a:r>
            <a:endParaRPr lang="en-IN" dirty="0"/>
          </a:p>
        </p:txBody>
      </p:sp>
      <p:sp>
        <p:nvSpPr>
          <p:cNvPr id="5" name="Content Placeholder 4"/>
          <p:cNvSpPr>
            <a:spLocks noGrp="1"/>
          </p:cNvSpPr>
          <p:nvPr>
            <p:ph idx="1"/>
          </p:nvPr>
        </p:nvSpPr>
        <p:spPr>
          <a:xfrm>
            <a:off x="304800" y="1219200"/>
            <a:ext cx="8534400" cy="5410200"/>
          </a:xfrm>
        </p:spPr>
        <p:txBody>
          <a:bodyPr>
            <a:normAutofit/>
          </a:bodyPr>
          <a:lstStyle/>
          <a:p>
            <a:pPr algn="just"/>
            <a:r>
              <a:rPr lang="en-IN" sz="2400" b="1" dirty="0"/>
              <a:t>Disadvantage</a:t>
            </a:r>
            <a:r>
              <a:rPr lang="en-IN" sz="2400" dirty="0"/>
              <a:t> of the </a:t>
            </a:r>
            <a:r>
              <a:rPr lang="en-IN" sz="2400" b="1" dirty="0"/>
              <a:t>Ripple Carry Adder - </a:t>
            </a:r>
            <a:r>
              <a:rPr lang="en-IN" sz="2400" dirty="0">
                <a:solidFill>
                  <a:srgbClr val="FF0000"/>
                </a:solidFill>
              </a:rPr>
              <a:t>Each full adder has to wait for its carry-in from its previous stage full adder. This increase propagation time. </a:t>
            </a:r>
            <a:r>
              <a:rPr lang="en-IN" sz="2400" dirty="0"/>
              <a:t>This causes a delay and makes ripple carry adder extremely slow. </a:t>
            </a:r>
            <a:r>
              <a:rPr lang="en-IN" sz="2400" dirty="0" err="1"/>
              <a:t>RCAr</a:t>
            </a:r>
            <a:r>
              <a:rPr lang="en-IN" sz="2400" dirty="0"/>
              <a:t> is </a:t>
            </a:r>
            <a:r>
              <a:rPr lang="en-IN" sz="2400" dirty="0">
                <a:solidFill>
                  <a:srgbClr val="FF0000"/>
                </a:solidFill>
              </a:rPr>
              <a:t>very slow</a:t>
            </a:r>
            <a:r>
              <a:rPr lang="en-IN" sz="2400" b="1" dirty="0"/>
              <a:t> </a:t>
            </a:r>
            <a:r>
              <a:rPr lang="en-IN" sz="2400" dirty="0"/>
              <a:t>when adding many bits. </a:t>
            </a:r>
          </a:p>
          <a:p>
            <a:pPr algn="just"/>
            <a:r>
              <a:rPr lang="en-IN" sz="2400" b="1" dirty="0"/>
              <a:t>Advantage of the Carry Look ahead Adder - </a:t>
            </a:r>
            <a:r>
              <a:rPr lang="en-IN" sz="2400" dirty="0"/>
              <a:t>This is an improved version of the Ripple Carry Adder. Fast parallel adder. It generates the carry-in of each full adder simultaneously without causing any delay. So, </a:t>
            </a:r>
            <a:r>
              <a:rPr lang="en-IN" sz="2400" dirty="0" err="1"/>
              <a:t>CLAr</a:t>
            </a:r>
            <a:r>
              <a:rPr lang="en-IN" sz="2400" dirty="0"/>
              <a:t> is faster (because of reduced propagation delay) than </a:t>
            </a:r>
            <a:r>
              <a:rPr lang="en-IN" sz="2400" dirty="0" err="1"/>
              <a:t>RCAr</a:t>
            </a:r>
            <a:r>
              <a:rPr lang="en-IN" sz="2400" dirty="0"/>
              <a:t>.</a:t>
            </a:r>
          </a:p>
          <a:p>
            <a:pPr algn="just"/>
            <a:r>
              <a:rPr lang="en-IN" sz="2400" b="1" dirty="0"/>
              <a:t>Disadvantage the Carry Look-ahead Adder</a:t>
            </a:r>
            <a:r>
              <a:rPr lang="en-IN" sz="2400" dirty="0"/>
              <a:t> - It is </a:t>
            </a:r>
            <a:r>
              <a:rPr lang="en-IN" sz="2400" dirty="0">
                <a:solidFill>
                  <a:srgbClr val="FF0000"/>
                </a:solidFill>
              </a:rPr>
              <a:t>costlier</a:t>
            </a:r>
            <a:r>
              <a:rPr lang="en-IN" sz="2400" dirty="0"/>
              <a:t> as it reduces the propagation delay by more </a:t>
            </a:r>
            <a:r>
              <a:rPr lang="en-IN" sz="2400" dirty="0">
                <a:solidFill>
                  <a:srgbClr val="FF0000"/>
                </a:solidFill>
              </a:rPr>
              <a:t>complex hardware. </a:t>
            </a:r>
            <a:r>
              <a:rPr lang="en-IN" sz="2400" dirty="0"/>
              <a:t>It gets more complicated as the number of bits increases.</a:t>
            </a:r>
            <a:endParaRPr lang="en-US" altLang="en-US" sz="2400" dirty="0">
              <a:solidFill>
                <a:srgbClr val="FF0000"/>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63562"/>
          </a:xfrm>
        </p:spPr>
        <p:txBody>
          <a:bodyPr>
            <a:normAutofit fontScale="90000"/>
          </a:bodyPr>
          <a:lstStyle/>
          <a:p>
            <a:pPr algn="l"/>
            <a:r>
              <a:rPr lang="en-IN" dirty="0">
                <a:solidFill>
                  <a:srgbClr val="C00000"/>
                </a:solidFill>
              </a:rPr>
              <a:t>Ripple Carry Array</a:t>
            </a:r>
            <a:endParaRPr lang="en-IN" dirty="0"/>
          </a:p>
        </p:txBody>
      </p:sp>
      <p:pic>
        <p:nvPicPr>
          <p:cNvPr id="6" name="Picture 2"/>
          <p:cNvPicPr>
            <a:picLocks noChangeAspect="1" noChangeArrowheads="1"/>
          </p:cNvPicPr>
          <p:nvPr/>
        </p:nvPicPr>
        <p:blipFill>
          <a:blip r:embed="rId2"/>
          <a:srcRect/>
          <a:stretch>
            <a:fillRect/>
          </a:stretch>
        </p:blipFill>
        <p:spPr bwMode="auto">
          <a:xfrm>
            <a:off x="457200" y="1219200"/>
            <a:ext cx="8229600" cy="5410200"/>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63562"/>
          </a:xfrm>
        </p:spPr>
        <p:txBody>
          <a:bodyPr>
            <a:noAutofit/>
          </a:bodyPr>
          <a:lstStyle/>
          <a:p>
            <a:pPr algn="l"/>
            <a:r>
              <a:rPr lang="en-IN" sz="4000" dirty="0">
                <a:solidFill>
                  <a:srgbClr val="C00000"/>
                </a:solidFill>
              </a:rPr>
              <a:t>Carry Save Array </a:t>
            </a:r>
          </a:p>
        </p:txBody>
      </p:sp>
      <p:pic>
        <p:nvPicPr>
          <p:cNvPr id="5" name="Picture 2"/>
          <p:cNvPicPr>
            <a:picLocks noChangeAspect="1" noChangeArrowheads="1"/>
          </p:cNvPicPr>
          <p:nvPr/>
        </p:nvPicPr>
        <p:blipFill>
          <a:blip r:embed="rId2"/>
          <a:srcRect/>
          <a:stretch>
            <a:fillRect/>
          </a:stretch>
        </p:blipFill>
        <p:spPr bwMode="auto">
          <a:xfrm>
            <a:off x="457200" y="1295400"/>
            <a:ext cx="8229600" cy="5410200"/>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63562"/>
          </a:xfrm>
        </p:spPr>
        <p:txBody>
          <a:bodyPr>
            <a:normAutofit fontScale="90000"/>
          </a:bodyPr>
          <a:lstStyle/>
          <a:p>
            <a:pPr algn="l"/>
            <a:r>
              <a:rPr lang="en-IN" dirty="0">
                <a:solidFill>
                  <a:srgbClr val="C00000"/>
                </a:solidFill>
              </a:rPr>
              <a:t>Carry-Save Addition of Summands</a:t>
            </a:r>
            <a:endParaRPr lang="en-IN" dirty="0"/>
          </a:p>
        </p:txBody>
      </p:sp>
      <p:sp>
        <p:nvSpPr>
          <p:cNvPr id="5" name="Content Placeholder 4"/>
          <p:cNvSpPr>
            <a:spLocks noGrp="1"/>
          </p:cNvSpPr>
          <p:nvPr>
            <p:ph idx="1"/>
          </p:nvPr>
        </p:nvSpPr>
        <p:spPr>
          <a:xfrm>
            <a:off x="304800" y="1219200"/>
            <a:ext cx="8534400" cy="5410200"/>
          </a:xfrm>
        </p:spPr>
        <p:txBody>
          <a:bodyPr>
            <a:normAutofit/>
          </a:bodyPr>
          <a:lstStyle/>
          <a:p>
            <a:pPr algn="just"/>
            <a:r>
              <a:rPr lang="en-IN" sz="2400" dirty="0"/>
              <a:t>Consider the addition of many summands, We can:</a:t>
            </a:r>
          </a:p>
          <a:p>
            <a:pPr marL="179388" indent="-179388" algn="just">
              <a:buFont typeface="Wingdings" pitchFamily="2" charset="2"/>
              <a:buChar char="Ø"/>
            </a:pPr>
            <a:r>
              <a:rPr lang="en-IN" sz="2400" dirty="0"/>
              <a:t>Group the summands in threes and perform carry-save addition  on each of these groups in parallel to generate a set of S and C vectors in one full-adder delay</a:t>
            </a:r>
          </a:p>
          <a:p>
            <a:pPr marL="179388" indent="-179388" algn="just">
              <a:buFont typeface="Wingdings" pitchFamily="2" charset="2"/>
              <a:buChar char="Ø"/>
            </a:pPr>
            <a:r>
              <a:rPr lang="en-IN" sz="2400" dirty="0"/>
              <a:t>Group all of the S and C vectors into threes, and perform carry-save addition of them, generating a further set of S and C vectors in one more full-adder delay</a:t>
            </a:r>
          </a:p>
          <a:p>
            <a:pPr marL="179388" indent="-179388" algn="just">
              <a:buFont typeface="Wingdings" pitchFamily="2" charset="2"/>
              <a:buChar char="Ø"/>
            </a:pPr>
            <a:r>
              <a:rPr lang="en-IN" sz="2400" dirty="0"/>
              <a:t>Continue with this process until there are only two vectors remaining</a:t>
            </a:r>
          </a:p>
          <a:p>
            <a:pPr marL="179388" indent="-179388" algn="just">
              <a:buFont typeface="Wingdings" pitchFamily="2" charset="2"/>
              <a:buChar char="Ø"/>
            </a:pPr>
            <a:r>
              <a:rPr lang="en-IN" sz="2400" dirty="0"/>
              <a:t>They can be added in a Ripple Carry Adder (RPA) or Carry Look-ahead Adder (CLA) to produce the desired product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15200" cy="563562"/>
          </a:xfrm>
        </p:spPr>
        <p:txBody>
          <a:bodyPr>
            <a:normAutofit fontScale="90000"/>
          </a:bodyPr>
          <a:lstStyle/>
          <a:p>
            <a:pPr algn="l"/>
            <a:r>
              <a:rPr lang="en-IN" dirty="0">
                <a:solidFill>
                  <a:srgbClr val="C00000"/>
                </a:solidFill>
              </a:rPr>
              <a:t>Carry-Save Addition of Summands</a:t>
            </a:r>
            <a:endParaRPr lang="en-IN" dirty="0"/>
          </a:p>
        </p:txBody>
      </p:sp>
      <p:pic>
        <p:nvPicPr>
          <p:cNvPr id="4098" name="Picture 2"/>
          <p:cNvPicPr>
            <a:picLocks noGrp="1" noChangeAspect="1" noChangeArrowheads="1"/>
          </p:cNvPicPr>
          <p:nvPr>
            <p:ph idx="1"/>
          </p:nvPr>
        </p:nvPicPr>
        <p:blipFill>
          <a:blip r:embed="rId2"/>
          <a:srcRect/>
          <a:stretch>
            <a:fillRect/>
          </a:stretch>
        </p:blipFill>
        <p:spPr bwMode="auto">
          <a:xfrm>
            <a:off x="609600" y="1219200"/>
            <a:ext cx="7924800" cy="5486399"/>
          </a:xfrm>
          <a:prstGeom prst="rect">
            <a:avLst/>
          </a:prstGeom>
          <a:noFill/>
          <a:ln w="9525">
            <a:noFill/>
            <a:miter lim="800000"/>
            <a:headEnd/>
            <a:tailEnd/>
          </a:ln>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15200" cy="563562"/>
          </a:xfrm>
        </p:spPr>
        <p:txBody>
          <a:bodyPr>
            <a:normAutofit fontScale="90000"/>
          </a:bodyPr>
          <a:lstStyle/>
          <a:p>
            <a:pPr algn="l"/>
            <a:r>
              <a:rPr lang="en-IN" dirty="0">
                <a:solidFill>
                  <a:srgbClr val="C00000"/>
                </a:solidFill>
              </a:rPr>
              <a:t>Carry-Save Addition of Summands</a:t>
            </a:r>
            <a:endParaRPr lang="en-IN" dirty="0"/>
          </a:p>
        </p:txBody>
      </p:sp>
      <p:pic>
        <p:nvPicPr>
          <p:cNvPr id="1026" name="Picture 2"/>
          <p:cNvPicPr>
            <a:picLocks noGrp="1" noChangeAspect="1" noChangeArrowheads="1"/>
          </p:cNvPicPr>
          <p:nvPr>
            <p:ph idx="1"/>
          </p:nvPr>
        </p:nvPicPr>
        <p:blipFill>
          <a:blip r:embed="rId2"/>
          <a:srcRect/>
          <a:stretch>
            <a:fillRect/>
          </a:stretch>
        </p:blipFill>
        <p:spPr bwMode="auto">
          <a:xfrm>
            <a:off x="609600" y="1295400"/>
            <a:ext cx="7924800" cy="5333999"/>
          </a:xfrm>
          <a:prstGeom prst="rect">
            <a:avLst/>
          </a:prstGeom>
          <a:noFill/>
          <a:ln w="9525">
            <a:noFill/>
            <a:miter lim="800000"/>
            <a:headEnd/>
            <a:tailEnd/>
          </a:ln>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15200" cy="563562"/>
          </a:xfrm>
        </p:spPr>
        <p:txBody>
          <a:bodyPr>
            <a:normAutofit fontScale="90000"/>
          </a:bodyPr>
          <a:lstStyle/>
          <a:p>
            <a:pPr algn="l"/>
            <a:r>
              <a:rPr lang="en-IN" dirty="0">
                <a:solidFill>
                  <a:srgbClr val="C00000"/>
                </a:solidFill>
              </a:rPr>
              <a:t>Carry-Save Addition of Summands</a:t>
            </a:r>
            <a:endParaRPr lang="en-IN" dirty="0"/>
          </a:p>
        </p:txBody>
      </p:sp>
      <p:pic>
        <p:nvPicPr>
          <p:cNvPr id="2051" name="Picture 3"/>
          <p:cNvPicPr>
            <a:picLocks noGrp="1" noChangeAspect="1" noChangeArrowheads="1"/>
          </p:cNvPicPr>
          <p:nvPr>
            <p:ph idx="1"/>
          </p:nvPr>
        </p:nvPicPr>
        <p:blipFill>
          <a:blip r:embed="rId2"/>
          <a:srcRect/>
          <a:stretch>
            <a:fillRect/>
          </a:stretch>
        </p:blipFill>
        <p:spPr bwMode="auto">
          <a:xfrm>
            <a:off x="609600" y="1219200"/>
            <a:ext cx="7924800" cy="5486399"/>
          </a:xfrm>
          <a:prstGeom prst="rect">
            <a:avLst/>
          </a:prstGeom>
          <a:noFill/>
          <a:ln w="9525">
            <a:no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63562"/>
          </a:xfrm>
        </p:spPr>
        <p:txBody>
          <a:bodyPr>
            <a:normAutofit fontScale="90000"/>
          </a:bodyPr>
          <a:lstStyle/>
          <a:p>
            <a:pPr algn="l"/>
            <a:r>
              <a:rPr lang="en-IN" dirty="0">
                <a:solidFill>
                  <a:srgbClr val="C00000"/>
                </a:solidFill>
              </a:rPr>
              <a:t>Integer Division</a:t>
            </a:r>
            <a:endParaRPr lang="en-IN" dirty="0"/>
          </a:p>
        </p:txBody>
      </p:sp>
      <p:sp>
        <p:nvSpPr>
          <p:cNvPr id="5" name="Content Placeholder 4"/>
          <p:cNvSpPr>
            <a:spLocks noGrp="1"/>
          </p:cNvSpPr>
          <p:nvPr>
            <p:ph idx="1"/>
          </p:nvPr>
        </p:nvSpPr>
        <p:spPr>
          <a:xfrm>
            <a:off x="304800" y="1219200"/>
            <a:ext cx="8534400" cy="5410200"/>
          </a:xfrm>
        </p:spPr>
        <p:txBody>
          <a:bodyPr>
            <a:normAutofit/>
          </a:bodyPr>
          <a:lstStyle/>
          <a:p>
            <a:r>
              <a:rPr lang="en-US" altLang="en-US" sz="2400" dirty="0"/>
              <a:t>More complex than multiplication</a:t>
            </a:r>
          </a:p>
          <a:p>
            <a:r>
              <a:rPr lang="en-US" altLang="en-US" sz="2400" dirty="0"/>
              <a:t>Negative numbers are really bad!</a:t>
            </a:r>
          </a:p>
          <a:p>
            <a:r>
              <a:rPr lang="en-US" altLang="en-US" sz="2400" dirty="0"/>
              <a:t>Based on long division</a:t>
            </a:r>
          </a:p>
          <a:p>
            <a:pPr>
              <a:buNone/>
            </a:pPr>
            <a:endParaRPr lang="en-US" altLang="en-US" sz="2400" dirty="0"/>
          </a:p>
        </p:txBody>
      </p:sp>
      <p:pic>
        <p:nvPicPr>
          <p:cNvPr id="6" name="Picture 2"/>
          <p:cNvPicPr>
            <a:picLocks noChangeAspect="1" noChangeArrowheads="1"/>
          </p:cNvPicPr>
          <p:nvPr/>
        </p:nvPicPr>
        <p:blipFill>
          <a:blip r:embed="rId2"/>
          <a:srcRect/>
          <a:stretch>
            <a:fillRect/>
          </a:stretch>
        </p:blipFill>
        <p:spPr bwMode="auto">
          <a:xfrm>
            <a:off x="2438400" y="2881312"/>
            <a:ext cx="4381500" cy="2681288"/>
          </a:xfrm>
          <a:prstGeom prst="rect">
            <a:avLst/>
          </a:prstGeom>
          <a:noFill/>
          <a:ln w="9525">
            <a:noFill/>
            <a:miter lim="800000"/>
            <a:headEnd/>
            <a:tailEnd/>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63562"/>
          </a:xfrm>
        </p:spPr>
        <p:txBody>
          <a:bodyPr>
            <a:normAutofit fontScale="90000"/>
          </a:bodyPr>
          <a:lstStyle/>
          <a:p>
            <a:pPr algn="l"/>
            <a:r>
              <a:rPr lang="en-IN" dirty="0">
                <a:solidFill>
                  <a:srgbClr val="C00000"/>
                </a:solidFill>
              </a:rPr>
              <a:t>Integer Division</a:t>
            </a:r>
            <a:endParaRPr lang="en-IN" dirty="0"/>
          </a:p>
        </p:txBody>
      </p:sp>
      <p:sp>
        <p:nvSpPr>
          <p:cNvPr id="7" name="Content Placeholder 6"/>
          <p:cNvSpPr>
            <a:spLocks noGrp="1"/>
          </p:cNvSpPr>
          <p:nvPr>
            <p:ph idx="1"/>
          </p:nvPr>
        </p:nvSpPr>
        <p:spPr>
          <a:xfrm>
            <a:off x="304800" y="1219200"/>
            <a:ext cx="8534400" cy="1219200"/>
          </a:xfrm>
        </p:spPr>
        <p:txBody>
          <a:bodyPr/>
          <a:lstStyle/>
          <a:p>
            <a:r>
              <a:rPr lang="en-IN" dirty="0"/>
              <a:t>Decimal Division</a:t>
            </a:r>
          </a:p>
          <a:p>
            <a:r>
              <a:rPr lang="en-IN" dirty="0"/>
              <a:t>Binary Division</a:t>
            </a:r>
          </a:p>
        </p:txBody>
      </p:sp>
      <p:sp>
        <p:nvSpPr>
          <p:cNvPr id="11" name="TextBox 10"/>
          <p:cNvSpPr txBox="1"/>
          <p:nvPr/>
        </p:nvSpPr>
        <p:spPr>
          <a:xfrm>
            <a:off x="2260667" y="4953000"/>
            <a:ext cx="3966407" cy="400110"/>
          </a:xfrm>
          <a:prstGeom prst="rect">
            <a:avLst/>
          </a:prstGeom>
          <a:noFill/>
        </p:spPr>
        <p:txBody>
          <a:bodyPr wrap="none" rtlCol="0">
            <a:spAutoFit/>
          </a:bodyPr>
          <a:lstStyle/>
          <a:p>
            <a:r>
              <a:rPr lang="en-IN" sz="2000" b="1" dirty="0"/>
              <a:t>Figure: Longhand division examples</a:t>
            </a:r>
          </a:p>
        </p:txBody>
      </p:sp>
      <p:pic>
        <p:nvPicPr>
          <p:cNvPr id="2052" name="Picture 4"/>
          <p:cNvPicPr>
            <a:picLocks noChangeAspect="1" noChangeArrowheads="1"/>
          </p:cNvPicPr>
          <p:nvPr/>
        </p:nvPicPr>
        <p:blipFill>
          <a:blip r:embed="rId2"/>
          <a:srcRect/>
          <a:stretch>
            <a:fillRect/>
          </a:stretch>
        </p:blipFill>
        <p:spPr bwMode="auto">
          <a:xfrm>
            <a:off x="1676400" y="2733675"/>
            <a:ext cx="5715000" cy="2143125"/>
          </a:xfrm>
          <a:prstGeom prst="rect">
            <a:avLst/>
          </a:prstGeom>
          <a:noFill/>
          <a:ln w="9525">
            <a:noFill/>
            <a:miter lim="800000"/>
            <a:headEnd/>
            <a:tailEnd/>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63562"/>
          </a:xfrm>
        </p:spPr>
        <p:txBody>
          <a:bodyPr>
            <a:normAutofit fontScale="90000"/>
          </a:bodyPr>
          <a:lstStyle/>
          <a:p>
            <a:pPr algn="l"/>
            <a:r>
              <a:rPr lang="en-IN" dirty="0">
                <a:solidFill>
                  <a:srgbClr val="C00000"/>
                </a:solidFill>
              </a:rPr>
              <a:t>Integer Division</a:t>
            </a:r>
            <a:endParaRPr lang="en-IN" dirty="0"/>
          </a:p>
        </p:txBody>
      </p:sp>
      <p:sp>
        <p:nvSpPr>
          <p:cNvPr id="5" name="Content Placeholder 4"/>
          <p:cNvSpPr>
            <a:spLocks noGrp="1"/>
          </p:cNvSpPr>
          <p:nvPr>
            <p:ph idx="1"/>
          </p:nvPr>
        </p:nvSpPr>
        <p:spPr>
          <a:xfrm>
            <a:off x="304800" y="1219200"/>
            <a:ext cx="8534400" cy="5410200"/>
          </a:xfrm>
        </p:spPr>
        <p:txBody>
          <a:bodyPr>
            <a:normAutofit/>
          </a:bodyPr>
          <a:lstStyle/>
          <a:p>
            <a:pPr algn="just">
              <a:lnSpc>
                <a:spcPct val="80000"/>
              </a:lnSpc>
              <a:buNone/>
            </a:pPr>
            <a:r>
              <a:rPr lang="en-US" sz="2400" dirty="0">
                <a:latin typeface="+mj-lt"/>
                <a:cs typeface="Times New Roman" pitchFamily="18" charset="0"/>
              </a:rPr>
              <a:t>Longhand Division operates as follows:</a:t>
            </a:r>
          </a:p>
          <a:p>
            <a:pPr lvl="0" algn="just">
              <a:lnSpc>
                <a:spcPct val="80000"/>
              </a:lnSpc>
            </a:pPr>
            <a:r>
              <a:rPr lang="en-US" sz="2400" dirty="0">
                <a:latin typeface="+mj-lt"/>
                <a:cs typeface="Times New Roman" pitchFamily="18" charset="0"/>
              </a:rPr>
              <a:t>Position the divisor appropriately with respect to the dividend and performs a subtraction.</a:t>
            </a:r>
          </a:p>
          <a:p>
            <a:pPr lvl="0" algn="just">
              <a:lnSpc>
                <a:spcPct val="80000"/>
              </a:lnSpc>
            </a:pPr>
            <a:r>
              <a:rPr lang="en-US" sz="2400" dirty="0">
                <a:latin typeface="+mj-lt"/>
                <a:cs typeface="Times New Roman" pitchFamily="18" charset="0"/>
              </a:rPr>
              <a:t> If the remainder is zero or positive, a quotient bit of 1 is determined, the remainder is extended by another bit of the dividend, the divisor is repositioned, and another subtraction is performed.</a:t>
            </a:r>
          </a:p>
          <a:p>
            <a:pPr lvl="0" algn="just">
              <a:lnSpc>
                <a:spcPct val="80000"/>
              </a:lnSpc>
            </a:pPr>
            <a:r>
              <a:rPr lang="en-US" sz="2400" dirty="0">
                <a:latin typeface="+mj-lt"/>
                <a:cs typeface="Times New Roman" pitchFamily="18" charset="0"/>
              </a:rPr>
              <a:t> If the remainder is negative, a quotient bit of 0 is determined, the dividend is restored by adding back the divisor, and the divisor is repositioned  for another subtraction</a:t>
            </a:r>
          </a:p>
          <a:p>
            <a:pPr lvl="0" algn="just">
              <a:lnSpc>
                <a:spcPct val="80000"/>
              </a:lnSpc>
              <a:buNone/>
            </a:pPr>
            <a:endParaRPr lang="en-US" altLang="en-US" sz="2400" dirty="0">
              <a:latin typeface="+mj-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solidFill>
                  <a:srgbClr val="C00000"/>
                </a:solidFill>
              </a:rPr>
              <a:t>SUMMARY OF THE TABLE</a:t>
            </a:r>
            <a:br>
              <a:rPr lang="en-US" dirty="0">
                <a:solidFill>
                  <a:schemeClr val="accent2"/>
                </a:solidFill>
                <a:latin typeface="Century Schoolbook" pitchFamily="18" charset="0"/>
              </a:rPr>
            </a:br>
            <a:endParaRPr lang="en-US" dirty="0"/>
          </a:p>
        </p:txBody>
      </p:sp>
      <p:sp>
        <p:nvSpPr>
          <p:cNvPr id="3" name="Content Placeholder 2"/>
          <p:cNvSpPr>
            <a:spLocks noGrp="1"/>
          </p:cNvSpPr>
          <p:nvPr>
            <p:ph idx="1"/>
          </p:nvPr>
        </p:nvSpPr>
        <p:spPr>
          <a:xfrm>
            <a:off x="457200" y="1600201"/>
            <a:ext cx="8229600" cy="3505200"/>
          </a:xfrm>
        </p:spPr>
        <p:txBody>
          <a:bodyPr>
            <a:noAutofit/>
          </a:bodyPr>
          <a:lstStyle/>
          <a:p>
            <a:pPr>
              <a:lnSpc>
                <a:spcPct val="110000"/>
              </a:lnSpc>
              <a:buFont typeface="Wingdings" pitchFamily="2" charset="2"/>
              <a:buChar char="Ø"/>
              <a:defRPr/>
            </a:pPr>
            <a:r>
              <a:rPr lang="en-US" altLang="en-US" sz="3000" dirty="0">
                <a:latin typeface="Times New Roman" pitchFamily="18" charset="0"/>
                <a:cs typeface="Times New Roman" pitchFamily="18" charset="0"/>
              </a:rPr>
              <a:t>SIGN &amp; MAGNITUE SYSTEM: Negative value is obtained by changing the sign bit (MSB)</a:t>
            </a:r>
          </a:p>
          <a:p>
            <a:pPr>
              <a:lnSpc>
                <a:spcPct val="110000"/>
              </a:lnSpc>
              <a:buFont typeface="Wingdings" pitchFamily="2" charset="2"/>
              <a:buChar char="Ø"/>
              <a:defRPr/>
            </a:pPr>
            <a:r>
              <a:rPr lang="en-US" altLang="en-US" sz="3000" dirty="0">
                <a:latin typeface="Times New Roman" pitchFamily="18" charset="0"/>
                <a:cs typeface="Times New Roman" pitchFamily="18" charset="0"/>
              </a:rPr>
              <a:t>SIGNED 1’S COMPLEMENT: Negative number is obtained by complementing each bit of the corresponding positive number </a:t>
            </a:r>
            <a:r>
              <a:rPr lang="en-US" altLang="en-US" sz="3000" dirty="0" err="1">
                <a:latin typeface="Times New Roman" pitchFamily="18" charset="0"/>
                <a:cs typeface="Times New Roman" pitchFamily="18" charset="0"/>
              </a:rPr>
              <a:t>i.e</a:t>
            </a:r>
            <a:r>
              <a:rPr lang="en-US" altLang="en-US" sz="3000" dirty="0">
                <a:latin typeface="Times New Roman" pitchFamily="18" charset="0"/>
                <a:cs typeface="Times New Roman" pitchFamily="18" charset="0"/>
              </a:rPr>
              <a:t> (2n-1) –N</a:t>
            </a:r>
          </a:p>
          <a:p>
            <a:pPr>
              <a:lnSpc>
                <a:spcPct val="110000"/>
              </a:lnSpc>
              <a:buFont typeface="Wingdings" pitchFamily="2" charset="2"/>
              <a:buChar char="Ø"/>
              <a:defRPr/>
            </a:pPr>
            <a:r>
              <a:rPr lang="en-US" altLang="en-US" sz="3000" dirty="0">
                <a:latin typeface="Times New Roman" pitchFamily="18" charset="0"/>
                <a:cs typeface="Times New Roman" pitchFamily="18" charset="0"/>
              </a:rPr>
              <a:t>SIGNED 2’S COMPLEMENT: Negative number is obtained by taking 2’s complement of positive number</a:t>
            </a:r>
          </a:p>
        </p:txBody>
      </p:sp>
      <p:sp>
        <p:nvSpPr>
          <p:cNvPr id="5" name="Text Box 5"/>
          <p:cNvSpPr txBox="1">
            <a:spLocks noChangeArrowheads="1"/>
          </p:cNvSpPr>
          <p:nvPr/>
        </p:nvSpPr>
        <p:spPr bwMode="auto">
          <a:xfrm>
            <a:off x="2438400" y="5791200"/>
            <a:ext cx="4953000" cy="822325"/>
          </a:xfrm>
          <a:prstGeom prst="rect">
            <a:avLst/>
          </a:prstGeom>
          <a:noFill/>
          <a:ln w="9525">
            <a:noFill/>
            <a:miter lim="800000"/>
            <a:headEnd/>
            <a:tailEnd/>
          </a:ln>
        </p:spPr>
        <p:txBody>
          <a:bodyPr>
            <a:spAutoFit/>
          </a:bodyPr>
          <a:lstStyle/>
          <a:p>
            <a:pPr>
              <a:buFont typeface="Wingdings" pitchFamily="2" charset="2"/>
              <a:buChar char="v"/>
            </a:pPr>
            <a:r>
              <a:rPr lang="en-US" dirty="0">
                <a:latin typeface="Century Schoolbook" pitchFamily="18" charset="0"/>
              </a:rPr>
              <a:t>2 </a:t>
            </a:r>
            <a:r>
              <a:rPr lang="en-US" baseline="30000" dirty="0">
                <a:latin typeface="Century Schoolbook" pitchFamily="18" charset="0"/>
              </a:rPr>
              <a:t>n</a:t>
            </a:r>
            <a:r>
              <a:rPr lang="en-US" dirty="0">
                <a:latin typeface="Century Schoolbook" pitchFamily="18" charset="0"/>
              </a:rPr>
              <a:t>-N</a:t>
            </a:r>
          </a:p>
          <a:p>
            <a:pPr>
              <a:buFont typeface="Wingdings" pitchFamily="2" charset="2"/>
              <a:buChar char="v"/>
            </a:pPr>
            <a:r>
              <a:rPr lang="en-US" dirty="0">
                <a:latin typeface="Century Schoolbook" pitchFamily="18" charset="0"/>
              </a:rPr>
              <a:t>Range: - (2</a:t>
            </a:r>
            <a:r>
              <a:rPr lang="en-US" baseline="30000" dirty="0">
                <a:latin typeface="Century Schoolbook" pitchFamily="18" charset="0"/>
              </a:rPr>
              <a:t>n-1</a:t>
            </a:r>
            <a:r>
              <a:rPr lang="en-US" dirty="0">
                <a:latin typeface="Century Schoolbook" pitchFamily="18" charset="0"/>
              </a:rPr>
              <a:t>) to + (2</a:t>
            </a:r>
            <a:r>
              <a:rPr lang="en-US" baseline="30000" dirty="0">
                <a:latin typeface="Century Schoolbook" pitchFamily="18" charset="0"/>
              </a:rPr>
              <a:t>n-1</a:t>
            </a:r>
            <a:r>
              <a:rPr lang="en-US" dirty="0">
                <a:latin typeface="Century Schoolbook" pitchFamily="18" charset="0"/>
              </a:rPr>
              <a:t>-1)</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63562"/>
          </a:xfrm>
        </p:spPr>
        <p:txBody>
          <a:bodyPr>
            <a:normAutofit fontScale="90000"/>
          </a:bodyPr>
          <a:lstStyle/>
          <a:p>
            <a:pPr algn="l"/>
            <a:r>
              <a:rPr lang="en-IN" dirty="0">
                <a:solidFill>
                  <a:srgbClr val="0070C0"/>
                </a:solidFill>
              </a:rPr>
              <a:t>Restoring Division</a:t>
            </a:r>
          </a:p>
        </p:txBody>
      </p:sp>
      <p:sp>
        <p:nvSpPr>
          <p:cNvPr id="5" name="Content Placeholder 4"/>
          <p:cNvSpPr>
            <a:spLocks noGrp="1"/>
          </p:cNvSpPr>
          <p:nvPr>
            <p:ph idx="1"/>
          </p:nvPr>
        </p:nvSpPr>
        <p:spPr>
          <a:xfrm>
            <a:off x="304800" y="1219200"/>
            <a:ext cx="8534400" cy="5410200"/>
          </a:xfrm>
        </p:spPr>
        <p:txBody>
          <a:bodyPr>
            <a:normAutofit/>
          </a:bodyPr>
          <a:lstStyle/>
          <a:p>
            <a:pPr lvl="0" algn="just">
              <a:lnSpc>
                <a:spcPct val="80000"/>
              </a:lnSpc>
            </a:pPr>
            <a:r>
              <a:rPr lang="en-US" sz="2400" dirty="0">
                <a:cs typeface="Times New Roman" pitchFamily="18" charset="0"/>
              </a:rPr>
              <a:t>Similar to multiplication circuit </a:t>
            </a:r>
          </a:p>
          <a:p>
            <a:pPr lvl="0" algn="just">
              <a:lnSpc>
                <a:spcPct val="80000"/>
              </a:lnSpc>
            </a:pPr>
            <a:r>
              <a:rPr lang="en-US" sz="2400" dirty="0">
                <a:cs typeface="Times New Roman" pitchFamily="18" charset="0"/>
              </a:rPr>
              <a:t> An </a:t>
            </a:r>
            <a:r>
              <a:rPr lang="en-US" sz="2400" dirty="0">
                <a:solidFill>
                  <a:srgbClr val="FF0000"/>
                </a:solidFill>
                <a:cs typeface="Times New Roman" pitchFamily="18" charset="0"/>
              </a:rPr>
              <a:t>n-bit positive divisor is loaded into register M and an n-bit positive  dividend is loaded into register Q </a:t>
            </a:r>
            <a:r>
              <a:rPr lang="en-US" sz="2400" dirty="0">
                <a:cs typeface="Times New Roman" pitchFamily="18" charset="0"/>
              </a:rPr>
              <a:t>at the start of the operation.</a:t>
            </a:r>
          </a:p>
          <a:p>
            <a:pPr lvl="0" algn="just">
              <a:lnSpc>
                <a:spcPct val="80000"/>
              </a:lnSpc>
            </a:pPr>
            <a:r>
              <a:rPr lang="en-US" sz="2400" dirty="0">
                <a:solidFill>
                  <a:srgbClr val="FF0000"/>
                </a:solidFill>
                <a:cs typeface="Times New Roman" pitchFamily="18" charset="0"/>
              </a:rPr>
              <a:t>Register A is set to 0</a:t>
            </a:r>
          </a:p>
          <a:p>
            <a:pPr algn="just">
              <a:lnSpc>
                <a:spcPct val="90000"/>
              </a:lnSpc>
            </a:pPr>
            <a:r>
              <a:rPr lang="en-US" sz="2400" dirty="0">
                <a:cs typeface="Times New Roman" pitchFamily="18" charset="0"/>
              </a:rPr>
              <a:t>After the division operation is complete, the </a:t>
            </a:r>
            <a:r>
              <a:rPr lang="en-US" sz="2400" dirty="0">
                <a:solidFill>
                  <a:srgbClr val="FF0000"/>
                </a:solidFill>
                <a:cs typeface="Times New Roman" pitchFamily="18" charset="0"/>
              </a:rPr>
              <a:t>n-bit quotient is in register Q and the remainder is in register A.</a:t>
            </a:r>
          </a:p>
          <a:p>
            <a:pPr algn="just">
              <a:lnSpc>
                <a:spcPct val="90000"/>
              </a:lnSpc>
            </a:pPr>
            <a:r>
              <a:rPr lang="en-US" sz="2400" dirty="0">
                <a:cs typeface="Times New Roman" pitchFamily="18" charset="0"/>
              </a:rPr>
              <a:t>The required subtractions are facilitated by using 2’s complement arithmetic.</a:t>
            </a:r>
          </a:p>
          <a:p>
            <a:pPr algn="just">
              <a:lnSpc>
                <a:spcPct val="90000"/>
              </a:lnSpc>
            </a:pPr>
            <a:r>
              <a:rPr lang="en-US" sz="2400" dirty="0">
                <a:cs typeface="Times New Roman" pitchFamily="18" charset="0"/>
              </a:rPr>
              <a:t>The extra bit position at the left end of both A and M accommodates the sign bit during subtractions.</a:t>
            </a:r>
          </a:p>
          <a:p>
            <a:pPr lvl="0">
              <a:lnSpc>
                <a:spcPct val="80000"/>
              </a:lnSpc>
              <a:buNone/>
            </a:pPr>
            <a:endParaRPr lang="en-US" sz="2400" dirty="0">
              <a:latin typeface="+mj-lt"/>
              <a:cs typeface="Times New Roman" pitchFamily="18" charset="0"/>
            </a:endParaRPr>
          </a:p>
          <a:p>
            <a:pPr lvl="0" algn="just">
              <a:lnSpc>
                <a:spcPct val="80000"/>
              </a:lnSpc>
            </a:pPr>
            <a:endParaRPr lang="en-US" altLang="en-US" sz="2400" dirty="0">
              <a:latin typeface="+mj-lt"/>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7CDB6E-8A28-4240-99C3-8F2013054950}"/>
              </a:ext>
            </a:extLst>
          </p:cNvPr>
          <p:cNvPicPr>
            <a:picLocks noChangeAspect="1"/>
          </p:cNvPicPr>
          <p:nvPr/>
        </p:nvPicPr>
        <p:blipFill>
          <a:blip r:embed="rId3"/>
          <a:stretch>
            <a:fillRect/>
          </a:stretch>
        </p:blipFill>
        <p:spPr>
          <a:xfrm>
            <a:off x="1981200" y="-116097"/>
            <a:ext cx="5638800" cy="7090193"/>
          </a:xfrm>
          <a:prstGeom prst="rect">
            <a:avLst/>
          </a:prstGeom>
        </p:spPr>
      </p:pic>
    </p:spTree>
    <p:extLst>
      <p:ext uri="{BB962C8B-B14F-4D97-AF65-F5344CB8AC3E}">
        <p14:creationId xmlns:p14="http://schemas.microsoft.com/office/powerpoint/2010/main" val="18446936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63562"/>
          </a:xfrm>
        </p:spPr>
        <p:txBody>
          <a:bodyPr>
            <a:normAutofit fontScale="90000"/>
          </a:bodyPr>
          <a:lstStyle/>
          <a:p>
            <a:pPr algn="l"/>
            <a:r>
              <a:rPr lang="en-IN" dirty="0">
                <a:solidFill>
                  <a:srgbClr val="C00000"/>
                </a:solidFill>
              </a:rPr>
              <a:t>Restoring Division</a:t>
            </a:r>
            <a:endParaRPr lang="en-IN" dirty="0"/>
          </a:p>
        </p:txBody>
      </p:sp>
      <p:pic>
        <p:nvPicPr>
          <p:cNvPr id="6146" name="Picture 2"/>
          <p:cNvPicPr>
            <a:picLocks noChangeAspect="1" noChangeArrowheads="1"/>
          </p:cNvPicPr>
          <p:nvPr/>
        </p:nvPicPr>
        <p:blipFill>
          <a:blip r:embed="rId2"/>
          <a:srcRect/>
          <a:stretch>
            <a:fillRect/>
          </a:stretch>
        </p:blipFill>
        <p:spPr bwMode="auto">
          <a:xfrm>
            <a:off x="609600" y="914400"/>
            <a:ext cx="6858000" cy="1676400"/>
          </a:xfrm>
          <a:prstGeom prst="rect">
            <a:avLst/>
          </a:prstGeom>
          <a:noFill/>
          <a:ln w="9525">
            <a:noFill/>
            <a:miter lim="800000"/>
            <a:headEnd/>
            <a:tailEnd/>
          </a:ln>
          <a:effectLst/>
        </p:spPr>
      </p:pic>
      <p:pic>
        <p:nvPicPr>
          <p:cNvPr id="6148" name="Picture 4"/>
          <p:cNvPicPr>
            <a:picLocks noChangeAspect="1" noChangeArrowheads="1"/>
          </p:cNvPicPr>
          <p:nvPr/>
        </p:nvPicPr>
        <p:blipFill>
          <a:blip r:embed="rId3"/>
          <a:srcRect/>
          <a:stretch>
            <a:fillRect/>
          </a:stretch>
        </p:blipFill>
        <p:spPr bwMode="auto">
          <a:xfrm>
            <a:off x="838200" y="2590800"/>
            <a:ext cx="6677025" cy="3810000"/>
          </a:xfrm>
          <a:prstGeom prst="rect">
            <a:avLst/>
          </a:prstGeom>
          <a:noFill/>
          <a:ln w="9525">
            <a:noFill/>
            <a:miter lim="800000"/>
            <a:headEnd/>
            <a:tailEnd/>
          </a:ln>
          <a:effectLst/>
        </p:spPr>
      </p:pic>
      <p:sp>
        <p:nvSpPr>
          <p:cNvPr id="6" name="TextBox 5"/>
          <p:cNvSpPr txBox="1"/>
          <p:nvPr/>
        </p:nvSpPr>
        <p:spPr>
          <a:xfrm>
            <a:off x="838200" y="6381690"/>
            <a:ext cx="7162800" cy="400110"/>
          </a:xfrm>
          <a:prstGeom prst="rect">
            <a:avLst/>
          </a:prstGeom>
          <a:noFill/>
        </p:spPr>
        <p:txBody>
          <a:bodyPr wrap="square" rtlCol="0">
            <a:spAutoFit/>
          </a:bodyPr>
          <a:lstStyle/>
          <a:p>
            <a:r>
              <a:rPr lang="en-IN" sz="2000" b="1" dirty="0"/>
              <a:t>Figure: Logic Circuit arrangement for binary Division (Restoring)  </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63562"/>
          </a:xfrm>
        </p:spPr>
        <p:txBody>
          <a:bodyPr>
            <a:normAutofit fontScale="90000"/>
          </a:bodyPr>
          <a:lstStyle/>
          <a:p>
            <a:pPr algn="l"/>
            <a:r>
              <a:rPr lang="en-IN" dirty="0">
                <a:solidFill>
                  <a:srgbClr val="C00000"/>
                </a:solidFill>
              </a:rPr>
              <a:t>Restoring Division</a:t>
            </a:r>
            <a:endParaRPr lang="en-IN" dirty="0"/>
          </a:p>
        </p:txBody>
      </p:sp>
      <p:sp>
        <p:nvSpPr>
          <p:cNvPr id="5" name="Content Placeholder 4"/>
          <p:cNvSpPr>
            <a:spLocks noGrp="1"/>
          </p:cNvSpPr>
          <p:nvPr>
            <p:ph idx="1"/>
          </p:nvPr>
        </p:nvSpPr>
        <p:spPr>
          <a:xfrm>
            <a:off x="2667000" y="6065837"/>
            <a:ext cx="4343400" cy="334963"/>
          </a:xfrm>
        </p:spPr>
        <p:txBody>
          <a:bodyPr>
            <a:noAutofit/>
          </a:bodyPr>
          <a:lstStyle/>
          <a:p>
            <a:pPr>
              <a:buNone/>
            </a:pPr>
            <a:r>
              <a:rPr lang="en-IN" sz="2000" b="1" dirty="0"/>
              <a:t>Figure: Flowchart for Restoring Division</a:t>
            </a:r>
          </a:p>
        </p:txBody>
      </p:sp>
      <p:pic>
        <p:nvPicPr>
          <p:cNvPr id="4098" name="Picture 2"/>
          <p:cNvPicPr>
            <a:picLocks noChangeAspect="1" noChangeArrowheads="1"/>
          </p:cNvPicPr>
          <p:nvPr/>
        </p:nvPicPr>
        <p:blipFill>
          <a:blip r:embed="rId2"/>
          <a:srcRect/>
          <a:stretch>
            <a:fillRect/>
          </a:stretch>
        </p:blipFill>
        <p:spPr bwMode="auto">
          <a:xfrm>
            <a:off x="1676400" y="990600"/>
            <a:ext cx="5715000" cy="4953000"/>
          </a:xfrm>
          <a:prstGeom prst="rect">
            <a:avLst/>
          </a:prstGeom>
          <a:noFill/>
          <a:ln w="9525">
            <a:noFill/>
            <a:miter lim="800000"/>
            <a:headEnd/>
            <a:tailEnd/>
          </a:ln>
          <a:effec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63562"/>
          </a:xfrm>
        </p:spPr>
        <p:txBody>
          <a:bodyPr>
            <a:normAutofit fontScale="90000"/>
          </a:bodyPr>
          <a:lstStyle/>
          <a:p>
            <a:pPr algn="l"/>
            <a:r>
              <a:rPr lang="en-IN" dirty="0">
                <a:solidFill>
                  <a:srgbClr val="C00000"/>
                </a:solidFill>
              </a:rPr>
              <a:t>Restoring Division</a:t>
            </a:r>
            <a:endParaRPr lang="en-IN" dirty="0"/>
          </a:p>
        </p:txBody>
      </p:sp>
      <p:pic>
        <p:nvPicPr>
          <p:cNvPr id="7170" name="Picture 2"/>
          <p:cNvPicPr>
            <a:picLocks noChangeAspect="1" noChangeArrowheads="1"/>
          </p:cNvPicPr>
          <p:nvPr/>
        </p:nvPicPr>
        <p:blipFill>
          <a:blip r:embed="rId2"/>
          <a:srcRect/>
          <a:stretch>
            <a:fillRect/>
          </a:stretch>
        </p:blipFill>
        <p:spPr bwMode="auto">
          <a:xfrm>
            <a:off x="609600" y="914400"/>
            <a:ext cx="6548439" cy="5410200"/>
          </a:xfrm>
          <a:prstGeom prst="rect">
            <a:avLst/>
          </a:prstGeom>
          <a:noFill/>
          <a:ln w="9525">
            <a:noFill/>
            <a:miter lim="800000"/>
            <a:headEnd/>
            <a:tailEnd/>
          </a:ln>
          <a:effec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63562"/>
          </a:xfrm>
        </p:spPr>
        <p:txBody>
          <a:bodyPr>
            <a:normAutofit fontScale="90000"/>
          </a:bodyPr>
          <a:lstStyle/>
          <a:p>
            <a:pPr algn="l"/>
            <a:r>
              <a:rPr lang="en-IN" dirty="0">
                <a:solidFill>
                  <a:srgbClr val="C00000"/>
                </a:solidFill>
              </a:rPr>
              <a:t>Restoring Division</a:t>
            </a:r>
            <a:endParaRPr lang="en-IN" dirty="0"/>
          </a:p>
        </p:txBody>
      </p:sp>
      <p:pic>
        <p:nvPicPr>
          <p:cNvPr id="2050" name="Picture 2"/>
          <p:cNvPicPr>
            <a:picLocks noChangeAspect="1" noChangeArrowheads="1"/>
          </p:cNvPicPr>
          <p:nvPr/>
        </p:nvPicPr>
        <p:blipFill>
          <a:blip r:embed="rId2"/>
          <a:srcRect/>
          <a:stretch>
            <a:fillRect/>
          </a:stretch>
        </p:blipFill>
        <p:spPr bwMode="auto">
          <a:xfrm>
            <a:off x="1676400" y="990600"/>
            <a:ext cx="5571281" cy="5791200"/>
          </a:xfrm>
          <a:prstGeom prst="rect">
            <a:avLst/>
          </a:prstGeom>
          <a:noFill/>
          <a:ln w="9525">
            <a:noFill/>
            <a:miter lim="800000"/>
            <a:headEnd/>
            <a:tailEnd/>
          </a:ln>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D59414-034C-4AE6-B2EE-1B37A153C56B}"/>
              </a:ext>
            </a:extLst>
          </p:cNvPr>
          <p:cNvPicPr>
            <a:picLocks noChangeAspect="1"/>
          </p:cNvPicPr>
          <p:nvPr/>
        </p:nvPicPr>
        <p:blipFill>
          <a:blip r:embed="rId2"/>
          <a:stretch>
            <a:fillRect/>
          </a:stretch>
        </p:blipFill>
        <p:spPr>
          <a:xfrm>
            <a:off x="685800" y="1524000"/>
            <a:ext cx="8077200" cy="4141401"/>
          </a:xfrm>
          <a:prstGeom prst="rect">
            <a:avLst/>
          </a:prstGeom>
        </p:spPr>
      </p:pic>
      <p:sp>
        <p:nvSpPr>
          <p:cNvPr id="6" name="Title 1">
            <a:extLst>
              <a:ext uri="{FF2B5EF4-FFF2-40B4-BE49-F238E27FC236}">
                <a16:creationId xmlns:a16="http://schemas.microsoft.com/office/drawing/2014/main" id="{8FD56B5F-0932-48A6-8424-33484D2DDD87}"/>
              </a:ext>
            </a:extLst>
          </p:cNvPr>
          <p:cNvSpPr>
            <a:spLocks noGrp="1"/>
          </p:cNvSpPr>
          <p:nvPr>
            <p:ph type="title"/>
          </p:nvPr>
        </p:nvSpPr>
        <p:spPr>
          <a:xfrm>
            <a:off x="304800" y="304800"/>
            <a:ext cx="7391400" cy="563562"/>
          </a:xfrm>
        </p:spPr>
        <p:txBody>
          <a:bodyPr>
            <a:normAutofit fontScale="90000"/>
          </a:bodyPr>
          <a:lstStyle/>
          <a:p>
            <a:pPr algn="l"/>
            <a:r>
              <a:rPr lang="en-IN" dirty="0">
                <a:solidFill>
                  <a:srgbClr val="0070C0"/>
                </a:solidFill>
              </a:rPr>
              <a:t>Non-Restoring Division</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88E4624B-86C9-4E57-8BFE-2214D3B5E84D}"/>
                  </a:ext>
                </a:extLst>
              </p14:cNvPr>
              <p14:cNvContentPartPr/>
              <p14:nvPr/>
            </p14:nvContentPartPr>
            <p14:xfrm>
              <a:off x="6840000" y="2856600"/>
              <a:ext cx="1216440" cy="1133640"/>
            </p14:xfrm>
          </p:contentPart>
        </mc:Choice>
        <mc:Fallback xmlns="">
          <p:pic>
            <p:nvPicPr>
              <p:cNvPr id="7" name="Ink 6">
                <a:extLst>
                  <a:ext uri="{FF2B5EF4-FFF2-40B4-BE49-F238E27FC236}">
                    <a16:creationId xmlns:a16="http://schemas.microsoft.com/office/drawing/2014/main" id="{88E4624B-86C9-4E57-8BFE-2214D3B5E84D}"/>
                  </a:ext>
                </a:extLst>
              </p:cNvPr>
              <p:cNvPicPr/>
              <p:nvPr/>
            </p:nvPicPr>
            <p:blipFill>
              <a:blip r:embed="rId4"/>
              <a:stretch>
                <a:fillRect/>
              </a:stretch>
            </p:blipFill>
            <p:spPr>
              <a:xfrm>
                <a:off x="6830640" y="2847240"/>
                <a:ext cx="1235160" cy="1152360"/>
              </a:xfrm>
              <a:prstGeom prst="rect">
                <a:avLst/>
              </a:prstGeom>
            </p:spPr>
          </p:pic>
        </mc:Fallback>
      </mc:AlternateContent>
    </p:spTree>
    <p:extLst>
      <p:ext uri="{BB962C8B-B14F-4D97-AF65-F5344CB8AC3E}">
        <p14:creationId xmlns:p14="http://schemas.microsoft.com/office/powerpoint/2010/main" val="11863864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7391400" cy="563562"/>
          </a:xfrm>
        </p:spPr>
        <p:txBody>
          <a:bodyPr>
            <a:normAutofit fontScale="90000"/>
          </a:bodyPr>
          <a:lstStyle/>
          <a:p>
            <a:pPr algn="l"/>
            <a:r>
              <a:rPr lang="en-IN" dirty="0">
                <a:solidFill>
                  <a:srgbClr val="0070C0"/>
                </a:solidFill>
              </a:rPr>
              <a:t>Non-Restoring Division</a:t>
            </a:r>
          </a:p>
        </p:txBody>
      </p:sp>
      <p:sp>
        <p:nvSpPr>
          <p:cNvPr id="5" name="Content Placeholder 4"/>
          <p:cNvSpPr>
            <a:spLocks noGrp="1"/>
          </p:cNvSpPr>
          <p:nvPr>
            <p:ph idx="1"/>
          </p:nvPr>
        </p:nvSpPr>
        <p:spPr>
          <a:xfrm>
            <a:off x="304800" y="1219200"/>
            <a:ext cx="8534400" cy="5410200"/>
          </a:xfrm>
        </p:spPr>
        <p:txBody>
          <a:bodyPr>
            <a:normAutofit/>
          </a:bodyPr>
          <a:lstStyle/>
          <a:p>
            <a:pPr algn="just" fontAlgn="base">
              <a:lnSpc>
                <a:spcPct val="150000"/>
              </a:lnSpc>
              <a:spcBef>
                <a:spcPts val="0"/>
              </a:spcBef>
            </a:pPr>
            <a:r>
              <a:rPr lang="en-US" sz="2400" dirty="0">
                <a:latin typeface="Times New Roman" pitchFamily="18" charset="0"/>
                <a:cs typeface="Times New Roman" pitchFamily="18" charset="0"/>
              </a:rPr>
              <a:t>Initially  Dividend is loaded into register Q,</a:t>
            </a:r>
          </a:p>
          <a:p>
            <a:pPr algn="just" fontAlgn="base">
              <a:lnSpc>
                <a:spcPct val="150000"/>
              </a:lnSpc>
              <a:spcBef>
                <a:spcPts val="0"/>
              </a:spcBef>
              <a:buNone/>
            </a:pPr>
            <a:r>
              <a:rPr lang="en-US" sz="2400" dirty="0">
                <a:latin typeface="Times New Roman" pitchFamily="18" charset="0"/>
                <a:cs typeface="Times New Roman" pitchFamily="18" charset="0"/>
              </a:rPr>
              <a:t>	and n-bit Divisor is loaded into register M</a:t>
            </a:r>
          </a:p>
          <a:p>
            <a:pPr algn="just" fontAlgn="base">
              <a:lnSpc>
                <a:spcPct val="150000"/>
              </a:lnSpc>
              <a:spcBef>
                <a:spcPts val="0"/>
              </a:spcBef>
            </a:pPr>
            <a:r>
              <a:rPr lang="en-US" sz="2400" dirty="0">
                <a:latin typeface="Times New Roman" pitchFamily="18" charset="0"/>
                <a:cs typeface="Times New Roman" pitchFamily="18" charset="0"/>
              </a:rPr>
              <a:t>Let M’ is 2’s complement of M</a:t>
            </a:r>
          </a:p>
          <a:p>
            <a:pPr algn="just" fontAlgn="base">
              <a:lnSpc>
                <a:spcPct val="150000"/>
              </a:lnSpc>
              <a:spcBef>
                <a:spcPts val="0"/>
              </a:spcBef>
            </a:pPr>
            <a:r>
              <a:rPr lang="en-US" sz="2400" dirty="0">
                <a:latin typeface="Times New Roman" pitchFamily="18" charset="0"/>
                <a:cs typeface="Times New Roman" pitchFamily="18" charset="0"/>
              </a:rPr>
              <a:t>Set Register A to 0</a:t>
            </a:r>
          </a:p>
          <a:p>
            <a:pPr algn="just" fontAlgn="base">
              <a:lnSpc>
                <a:spcPct val="150000"/>
              </a:lnSpc>
              <a:spcBef>
                <a:spcPts val="0"/>
              </a:spcBef>
            </a:pPr>
            <a:r>
              <a:rPr lang="en-US" sz="2400" dirty="0">
                <a:latin typeface="Times New Roman" pitchFamily="18" charset="0"/>
                <a:cs typeface="Times New Roman" pitchFamily="18" charset="0"/>
              </a:rPr>
              <a:t>Set count to n</a:t>
            </a:r>
          </a:p>
          <a:p>
            <a:pPr algn="just" fontAlgn="base">
              <a:lnSpc>
                <a:spcPct val="150000"/>
              </a:lnSpc>
              <a:spcBef>
                <a:spcPts val="0"/>
              </a:spcBef>
            </a:pPr>
            <a:r>
              <a:rPr lang="en-US" sz="2400" dirty="0">
                <a:latin typeface="Times New Roman" pitchFamily="18" charset="0"/>
                <a:cs typeface="Times New Roman" pitchFamily="18" charset="0"/>
              </a:rPr>
              <a:t>SHL AQ denotes shift left AQ by one position leaving Q</a:t>
            </a:r>
            <a:r>
              <a:rPr lang="en-US" sz="2400" baseline="-25000" dirty="0">
                <a:latin typeface="Times New Roman" pitchFamily="18" charset="0"/>
                <a:cs typeface="Times New Roman" pitchFamily="18" charset="0"/>
              </a:rPr>
              <a:t>0</a:t>
            </a:r>
            <a:r>
              <a:rPr lang="en-US" sz="2400" dirty="0">
                <a:latin typeface="Times New Roman" pitchFamily="18" charset="0"/>
                <a:cs typeface="Times New Roman" pitchFamily="18" charset="0"/>
              </a:rPr>
              <a:t> blank.</a:t>
            </a:r>
          </a:p>
          <a:p>
            <a:pPr algn="just" fontAlgn="base">
              <a:lnSpc>
                <a:spcPct val="150000"/>
              </a:lnSpc>
              <a:spcBef>
                <a:spcPts val="0"/>
              </a:spcBef>
            </a:pPr>
            <a:r>
              <a:rPr lang="en-US" sz="2400" dirty="0">
                <a:latin typeface="Times New Roman" pitchFamily="18" charset="0"/>
                <a:cs typeface="Times New Roman" pitchFamily="18" charset="0"/>
              </a:rPr>
              <a:t>Similarly, a square symbol in Q</a:t>
            </a:r>
            <a:r>
              <a:rPr lang="en-US" sz="2400" baseline="-25000" dirty="0">
                <a:latin typeface="Times New Roman" pitchFamily="18" charset="0"/>
                <a:cs typeface="Times New Roman" pitchFamily="18" charset="0"/>
              </a:rPr>
              <a:t>0 </a:t>
            </a:r>
            <a:r>
              <a:rPr lang="en-US" sz="2400" dirty="0">
                <a:latin typeface="Times New Roman" pitchFamily="18" charset="0"/>
                <a:cs typeface="Times New Roman" pitchFamily="18" charset="0"/>
              </a:rPr>
              <a:t>position denote, it is to be calculated later</a:t>
            </a:r>
          </a:p>
          <a:p>
            <a:pPr lvl="0">
              <a:lnSpc>
                <a:spcPct val="80000"/>
              </a:lnSpc>
              <a:buNone/>
            </a:pPr>
            <a:endParaRPr lang="en-US" sz="2400" dirty="0">
              <a:latin typeface="+mj-lt"/>
              <a:cs typeface="Times New Roman" pitchFamily="18" charset="0"/>
            </a:endParaRPr>
          </a:p>
          <a:p>
            <a:pPr lvl="0" algn="just">
              <a:lnSpc>
                <a:spcPct val="80000"/>
              </a:lnSpc>
            </a:pPr>
            <a:endParaRPr lang="en-US" altLang="en-US" sz="2400" dirty="0">
              <a:latin typeface="+mj-lt"/>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63562"/>
          </a:xfrm>
        </p:spPr>
        <p:txBody>
          <a:bodyPr>
            <a:normAutofit fontScale="90000"/>
          </a:bodyPr>
          <a:lstStyle/>
          <a:p>
            <a:pPr algn="l"/>
            <a:r>
              <a:rPr lang="en-IN" dirty="0">
                <a:solidFill>
                  <a:srgbClr val="C00000"/>
                </a:solidFill>
              </a:rPr>
              <a:t>Non-Restoring Division</a:t>
            </a:r>
            <a:endParaRPr lang="en-IN" dirty="0"/>
          </a:p>
        </p:txBody>
      </p:sp>
      <p:sp>
        <p:nvSpPr>
          <p:cNvPr id="5" name="Content Placeholder 4"/>
          <p:cNvSpPr>
            <a:spLocks noGrp="1"/>
          </p:cNvSpPr>
          <p:nvPr>
            <p:ph idx="1"/>
          </p:nvPr>
        </p:nvSpPr>
        <p:spPr>
          <a:xfrm>
            <a:off x="2057400" y="6248401"/>
            <a:ext cx="4876800" cy="381000"/>
          </a:xfrm>
        </p:spPr>
        <p:txBody>
          <a:bodyPr>
            <a:noAutofit/>
          </a:bodyPr>
          <a:lstStyle/>
          <a:p>
            <a:pPr>
              <a:buNone/>
            </a:pPr>
            <a:r>
              <a:rPr lang="en-IN" sz="2000" b="1" dirty="0"/>
              <a:t>Figure: Flowchart for Non-Restoring Division</a:t>
            </a:r>
          </a:p>
        </p:txBody>
      </p:sp>
      <p:pic>
        <p:nvPicPr>
          <p:cNvPr id="6" name="Content Placeholder 3" descr="enter image description here"/>
          <p:cNvPicPr>
            <a:picLocks/>
          </p:cNvPicPr>
          <p:nvPr/>
        </p:nvPicPr>
        <p:blipFill>
          <a:blip r:embed="rId2">
            <a:lum bright="-59000" contrast="91000"/>
          </a:blip>
          <a:stretch>
            <a:fillRect/>
          </a:stretch>
        </p:blipFill>
        <p:spPr bwMode="auto">
          <a:xfrm>
            <a:off x="1676400" y="1066801"/>
            <a:ext cx="5715000" cy="5029200"/>
          </a:xfrm>
          <a:prstGeom prst="rect">
            <a:avLst/>
          </a:prstGeom>
          <a:noFill/>
          <a:ln w="9525">
            <a:noFill/>
            <a:miter lim="800000"/>
            <a:headEnd/>
            <a:tailEnd/>
          </a:ln>
        </p:spPr>
      </p:pic>
      <p:sp>
        <p:nvSpPr>
          <p:cNvPr id="8" name="Rectangle 7"/>
          <p:cNvSpPr/>
          <p:nvPr/>
        </p:nvSpPr>
        <p:spPr>
          <a:xfrm>
            <a:off x="7543800" y="3667035"/>
            <a:ext cx="4572000" cy="291875"/>
          </a:xfrm>
          <a:prstGeom prst="rect">
            <a:avLst/>
          </a:prstGeom>
        </p:spPr>
        <p:txBody>
          <a:bodyPr>
            <a:spAutoFit/>
          </a:bodyPr>
          <a:lstStyle/>
          <a:p>
            <a:pPr fontAlgn="base">
              <a:lnSpc>
                <a:spcPct val="70000"/>
              </a:lnSpc>
            </a:pPr>
            <a:r>
              <a:rPr lang="en-US" dirty="0">
                <a:latin typeface="Times New Roman" pitchFamily="18" charset="0"/>
                <a:cs typeface="Times New Roman" pitchFamily="18" charset="0"/>
              </a:rPr>
              <a:t> </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63562"/>
          </a:xfrm>
        </p:spPr>
        <p:txBody>
          <a:bodyPr>
            <a:normAutofit fontScale="90000"/>
          </a:bodyPr>
          <a:lstStyle/>
          <a:p>
            <a:pPr algn="l"/>
            <a:r>
              <a:rPr lang="en-IN" dirty="0">
                <a:solidFill>
                  <a:srgbClr val="C00000"/>
                </a:solidFill>
              </a:rPr>
              <a:t>Non-Restoring Division</a:t>
            </a:r>
            <a:endParaRPr lang="en-IN" dirty="0"/>
          </a:p>
        </p:txBody>
      </p:sp>
      <p:pic>
        <p:nvPicPr>
          <p:cNvPr id="8194" name="Picture 2"/>
          <p:cNvPicPr>
            <a:picLocks noChangeAspect="1" noChangeArrowheads="1"/>
          </p:cNvPicPr>
          <p:nvPr/>
        </p:nvPicPr>
        <p:blipFill>
          <a:blip r:embed="rId2"/>
          <a:srcRect/>
          <a:stretch>
            <a:fillRect/>
          </a:stretch>
        </p:blipFill>
        <p:spPr bwMode="auto">
          <a:xfrm>
            <a:off x="685800" y="1143000"/>
            <a:ext cx="6162675" cy="1905000"/>
          </a:xfrm>
          <a:prstGeom prst="rect">
            <a:avLst/>
          </a:prstGeom>
          <a:noFill/>
          <a:ln w="9525">
            <a:noFill/>
            <a:miter lim="800000"/>
            <a:headEnd/>
            <a:tailEnd/>
          </a:ln>
          <a:effectLst/>
        </p:spPr>
      </p:pic>
      <p:pic>
        <p:nvPicPr>
          <p:cNvPr id="8195" name="Picture 3"/>
          <p:cNvPicPr>
            <a:picLocks noChangeAspect="1" noChangeArrowheads="1"/>
          </p:cNvPicPr>
          <p:nvPr/>
        </p:nvPicPr>
        <p:blipFill>
          <a:blip r:embed="rId3"/>
          <a:srcRect/>
          <a:stretch>
            <a:fillRect/>
          </a:stretch>
        </p:blipFill>
        <p:spPr bwMode="auto">
          <a:xfrm>
            <a:off x="685800" y="3352800"/>
            <a:ext cx="5262563" cy="2362200"/>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amScanner 07-27-2020 19.54.32_3.jpg"/>
          <p:cNvPicPr>
            <a:picLocks noGrp="1" noChangeAspect="1"/>
          </p:cNvPicPr>
          <p:nvPr>
            <p:ph idx="1"/>
          </p:nvPr>
        </p:nvPicPr>
        <p:blipFill>
          <a:blip r:embed="rId2" cstate="print"/>
          <a:stretch>
            <a:fillRect/>
          </a:stretch>
        </p:blipFill>
        <p:spPr>
          <a:xfrm>
            <a:off x="762000" y="762000"/>
            <a:ext cx="7619999" cy="5364163"/>
          </a:xfr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63562"/>
          </a:xfrm>
        </p:spPr>
        <p:txBody>
          <a:bodyPr>
            <a:normAutofit fontScale="90000"/>
          </a:bodyPr>
          <a:lstStyle/>
          <a:p>
            <a:pPr algn="l"/>
            <a:r>
              <a:rPr lang="en-IN" dirty="0">
                <a:solidFill>
                  <a:srgbClr val="C00000"/>
                </a:solidFill>
              </a:rPr>
              <a:t>Non-Restoring Division</a:t>
            </a:r>
            <a:endParaRPr lang="en-IN" dirty="0"/>
          </a:p>
        </p:txBody>
      </p:sp>
      <p:pic>
        <p:nvPicPr>
          <p:cNvPr id="9218" name="Picture 2"/>
          <p:cNvPicPr>
            <a:picLocks noChangeAspect="1" noChangeArrowheads="1"/>
          </p:cNvPicPr>
          <p:nvPr/>
        </p:nvPicPr>
        <p:blipFill>
          <a:blip r:embed="rId2"/>
          <a:srcRect/>
          <a:stretch>
            <a:fillRect/>
          </a:stretch>
        </p:blipFill>
        <p:spPr bwMode="auto">
          <a:xfrm>
            <a:off x="609600" y="1219200"/>
            <a:ext cx="6858000" cy="5105400"/>
          </a:xfrm>
          <a:prstGeom prst="rect">
            <a:avLst/>
          </a:prstGeom>
          <a:noFill/>
          <a:ln w="9525">
            <a:noFill/>
            <a:miter lim="800000"/>
            <a:headEnd/>
            <a:tailEnd/>
          </a:ln>
          <a:effec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63562"/>
          </a:xfrm>
        </p:spPr>
        <p:txBody>
          <a:bodyPr>
            <a:normAutofit fontScale="90000"/>
          </a:bodyPr>
          <a:lstStyle/>
          <a:p>
            <a:pPr algn="l"/>
            <a:r>
              <a:rPr lang="en-IN" dirty="0">
                <a:solidFill>
                  <a:srgbClr val="C00000"/>
                </a:solidFill>
              </a:rPr>
              <a:t>Non-Restoring Division</a:t>
            </a:r>
            <a:endParaRPr lang="en-IN" dirty="0"/>
          </a:p>
        </p:txBody>
      </p:sp>
      <p:pic>
        <p:nvPicPr>
          <p:cNvPr id="3074" name="Picture 2"/>
          <p:cNvPicPr>
            <a:picLocks noChangeAspect="1" noChangeArrowheads="1"/>
          </p:cNvPicPr>
          <p:nvPr/>
        </p:nvPicPr>
        <p:blipFill>
          <a:blip r:embed="rId2"/>
          <a:srcRect/>
          <a:stretch>
            <a:fillRect/>
          </a:stretch>
        </p:blipFill>
        <p:spPr bwMode="auto">
          <a:xfrm>
            <a:off x="1676400" y="790665"/>
            <a:ext cx="5410200" cy="6081712"/>
          </a:xfrm>
          <a:prstGeom prst="rect">
            <a:avLst/>
          </a:prstGeom>
          <a:noFill/>
          <a:ln w="9525">
            <a:noFill/>
            <a:miter lim="800000"/>
            <a:headEnd/>
            <a:tailEnd/>
          </a:ln>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47800" y="0"/>
            <a:ext cx="8509181" cy="6858000"/>
          </a:xfrm>
          <a:prstGeom prst="rect">
            <a:avLst/>
          </a:prstGeom>
          <a:blipFill>
            <a:blip r:embed="rId2" cstate="print"/>
            <a:stretch>
              <a:fillRect/>
            </a:stretch>
          </a:blipFill>
        </p:spPr>
        <p:txBody>
          <a:bodyPr wrap="square" lIns="0" tIns="0" rIns="0" bIns="0" rtlCol="0"/>
          <a:lstStyle/>
          <a:p>
            <a:endParaRPr sz="1153"/>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82619" y="0"/>
            <a:ext cx="4978762" cy="6858000"/>
          </a:xfrm>
          <a:prstGeom prst="rect">
            <a:avLst/>
          </a:prstGeom>
          <a:blipFill>
            <a:blip r:embed="rId2" cstate="print"/>
            <a:stretch>
              <a:fillRect/>
            </a:stretch>
          </a:blipFill>
        </p:spPr>
        <p:txBody>
          <a:bodyPr wrap="square" lIns="0" tIns="0" rIns="0" bIns="0" rtlCol="0"/>
          <a:lstStyle/>
          <a:p>
            <a:endParaRPr sz="1153"/>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82619" y="0"/>
            <a:ext cx="4978762" cy="6858000"/>
          </a:xfrm>
          <a:prstGeom prst="rect">
            <a:avLst/>
          </a:prstGeom>
          <a:blipFill>
            <a:blip r:embed="rId2" cstate="print"/>
            <a:stretch>
              <a:fillRect/>
            </a:stretch>
          </a:blipFill>
        </p:spPr>
        <p:txBody>
          <a:bodyPr wrap="square" lIns="0" tIns="0" rIns="0" bIns="0" rtlCol="0"/>
          <a:lstStyle/>
          <a:p>
            <a:endParaRPr sz="1153"/>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63562"/>
          </a:xfrm>
        </p:spPr>
        <p:txBody>
          <a:bodyPr>
            <a:noAutofit/>
          </a:bodyPr>
          <a:lstStyle/>
          <a:p>
            <a:pPr algn="l"/>
            <a:r>
              <a:rPr lang="en-IN" sz="3400" dirty="0">
                <a:solidFill>
                  <a:srgbClr val="C00000"/>
                </a:solidFill>
              </a:rPr>
              <a:t>Floating Point Numbers and Operations</a:t>
            </a:r>
            <a:endParaRPr lang="en-IN" sz="3400" dirty="0"/>
          </a:p>
        </p:txBody>
      </p:sp>
      <p:sp>
        <p:nvSpPr>
          <p:cNvPr id="5" name="Content Placeholder 4"/>
          <p:cNvSpPr>
            <a:spLocks noGrp="1"/>
          </p:cNvSpPr>
          <p:nvPr>
            <p:ph idx="1"/>
          </p:nvPr>
        </p:nvSpPr>
        <p:spPr>
          <a:xfrm>
            <a:off x="304800" y="1219200"/>
            <a:ext cx="8534400" cy="5410200"/>
          </a:xfrm>
        </p:spPr>
        <p:txBody>
          <a:bodyPr>
            <a:normAutofit fontScale="77500" lnSpcReduction="20000"/>
          </a:bodyPr>
          <a:lstStyle/>
          <a:p>
            <a:pPr>
              <a:buNone/>
            </a:pPr>
            <a:r>
              <a:rPr lang="en-IN" dirty="0">
                <a:solidFill>
                  <a:srgbClr val="C00000"/>
                </a:solidFill>
              </a:rPr>
              <a:t>Floating Point Number Representation (FPR)</a:t>
            </a:r>
          </a:p>
          <a:p>
            <a:pPr>
              <a:buNone/>
            </a:pPr>
            <a:r>
              <a:rPr lang="en-IN" dirty="0">
                <a:solidFill>
                  <a:srgbClr val="C00000"/>
                </a:solidFill>
              </a:rPr>
              <a:t>			</a:t>
            </a:r>
            <a:r>
              <a:rPr lang="en-IN" dirty="0"/>
              <a:t>±Significant x </a:t>
            </a:r>
            <a:r>
              <a:rPr lang="en-IN" dirty="0" err="1"/>
              <a:t>Base</a:t>
            </a:r>
            <a:r>
              <a:rPr lang="en-IN" baseline="30000" dirty="0" err="1"/>
              <a:t>±Exponent</a:t>
            </a:r>
            <a:endParaRPr lang="en-IN" baseline="30000" dirty="0"/>
          </a:p>
          <a:p>
            <a:pPr>
              <a:buNone/>
            </a:pPr>
            <a:r>
              <a:rPr lang="en-US" baseline="30000" dirty="0"/>
              <a:t>	</a:t>
            </a:r>
            <a:r>
              <a:rPr lang="en-US" dirty="0"/>
              <a:t>Example: +10.55 x 10</a:t>
            </a:r>
            <a:r>
              <a:rPr lang="en-US" baseline="30000" dirty="0"/>
              <a:t>55</a:t>
            </a:r>
          </a:p>
          <a:p>
            <a:pPr>
              <a:buNone/>
            </a:pPr>
            <a:endParaRPr lang="en-US" baseline="30000" dirty="0"/>
          </a:p>
          <a:p>
            <a:pPr>
              <a:buNone/>
            </a:pPr>
            <a:r>
              <a:rPr lang="en-US" b="1" dirty="0"/>
              <a:t>Why FPR?</a:t>
            </a:r>
          </a:p>
          <a:p>
            <a:pPr marL="0" indent="17463"/>
            <a:r>
              <a:rPr lang="en-US" b="1" dirty="0"/>
              <a:t>   </a:t>
            </a:r>
            <a:r>
              <a:rPr lang="en-US" dirty="0"/>
              <a:t>Consider a very small number 0.00000000005</a:t>
            </a:r>
          </a:p>
          <a:p>
            <a:pPr marL="0" indent="17463"/>
            <a:r>
              <a:rPr lang="en-US" dirty="0"/>
              <a:t>   As it consists of many 0’s after the decimal point, it  </a:t>
            </a:r>
          </a:p>
          <a:p>
            <a:pPr marL="0" indent="17463">
              <a:buNone/>
            </a:pPr>
            <a:r>
              <a:rPr lang="en-US" dirty="0"/>
              <a:t>     requires more number bits for representation</a:t>
            </a:r>
          </a:p>
          <a:p>
            <a:r>
              <a:rPr lang="en-US" dirty="0"/>
              <a:t>0.00000000005 is represented as </a:t>
            </a:r>
            <a:r>
              <a:rPr lang="en-US" b="1" dirty="0"/>
              <a:t>0.5 x </a:t>
            </a:r>
            <a:r>
              <a:rPr lang="en-US" b="1" dirty="0">
                <a:cs typeface="Arial" charset="0"/>
              </a:rPr>
              <a:t>10</a:t>
            </a:r>
            <a:r>
              <a:rPr lang="en-US" b="1" baseline="30000" dirty="0">
                <a:cs typeface="Arial" charset="0"/>
              </a:rPr>
              <a:t>-10</a:t>
            </a:r>
            <a:r>
              <a:rPr lang="en-US" b="1" dirty="0">
                <a:cs typeface="Arial" charset="0"/>
              </a:rPr>
              <a:t>, </a:t>
            </a:r>
            <a:r>
              <a:rPr lang="en-US" dirty="0">
                <a:cs typeface="Arial" charset="0"/>
              </a:rPr>
              <a:t>it will require only fewer bits</a:t>
            </a:r>
            <a:endParaRPr lang="en-US" dirty="0"/>
          </a:p>
          <a:p>
            <a:r>
              <a:rPr lang="en-US" dirty="0"/>
              <a:t>Consider a very large number 50000000000 which can be represented as 5 x 10</a:t>
            </a:r>
            <a:r>
              <a:rPr lang="en-US" baseline="30000" dirty="0"/>
              <a:t>10 (+5</a:t>
            </a:r>
          </a:p>
          <a:p>
            <a:r>
              <a:rPr lang="en-US" b="1" dirty="0">
                <a:cs typeface="Arial" charset="0"/>
              </a:rPr>
              <a:t>Consider the example 0.123 x 10</a:t>
            </a:r>
            <a:r>
              <a:rPr lang="en-US" b="1" baseline="30000" dirty="0">
                <a:cs typeface="Arial" charset="0"/>
              </a:rPr>
              <a:t>4  </a:t>
            </a:r>
            <a:r>
              <a:rPr lang="en-US" b="1" dirty="0">
                <a:cs typeface="Arial" charset="0"/>
              </a:rPr>
              <a:t>= 0.0123 x 10</a:t>
            </a:r>
            <a:r>
              <a:rPr lang="en-US" b="1" baseline="30000" dirty="0">
                <a:cs typeface="Arial" charset="0"/>
              </a:rPr>
              <a:t>5  </a:t>
            </a:r>
            <a:r>
              <a:rPr lang="en-US" b="1" dirty="0">
                <a:cs typeface="Arial" charset="0"/>
              </a:rPr>
              <a:t>= 123 x 10</a:t>
            </a:r>
            <a:r>
              <a:rPr lang="en-US" b="1" baseline="30000" dirty="0">
                <a:cs typeface="Arial" charset="0"/>
              </a:rPr>
              <a:t>3</a:t>
            </a:r>
          </a:p>
          <a:p>
            <a:r>
              <a:rPr lang="en-US" dirty="0">
                <a:cs typeface="Arial" charset="0"/>
              </a:rPr>
              <a:t>But we need a fixed and single representation for floating point numbers. For this normalization is required.</a:t>
            </a:r>
            <a:endParaRPr lang="en-US" b="1" dirty="0">
              <a:cs typeface="Arial" charset="0"/>
            </a:endParaRPr>
          </a:p>
          <a:p>
            <a:pPr lvl="0" algn="just">
              <a:lnSpc>
                <a:spcPct val="80000"/>
              </a:lnSpc>
              <a:buNone/>
            </a:pPr>
            <a:endParaRPr lang="en-US" altLang="en-US" sz="2400" dirty="0">
              <a:latin typeface="+mj-lt"/>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63562"/>
          </a:xfrm>
        </p:spPr>
        <p:txBody>
          <a:bodyPr>
            <a:noAutofit/>
          </a:bodyPr>
          <a:lstStyle/>
          <a:p>
            <a:pPr algn="l"/>
            <a:r>
              <a:rPr lang="en-IN" sz="3400" dirty="0">
                <a:solidFill>
                  <a:srgbClr val="C00000"/>
                </a:solidFill>
              </a:rPr>
              <a:t>Floating Point Numbers and Operations</a:t>
            </a:r>
            <a:endParaRPr lang="en-IN" sz="3400" dirty="0"/>
          </a:p>
        </p:txBody>
      </p:sp>
      <p:sp>
        <p:nvSpPr>
          <p:cNvPr id="5" name="Content Placeholder 4"/>
          <p:cNvSpPr>
            <a:spLocks noGrp="1"/>
          </p:cNvSpPr>
          <p:nvPr>
            <p:ph idx="1"/>
          </p:nvPr>
        </p:nvSpPr>
        <p:spPr>
          <a:xfrm>
            <a:off x="304800" y="1219200"/>
            <a:ext cx="8534400" cy="2362200"/>
          </a:xfrm>
        </p:spPr>
        <p:txBody>
          <a:bodyPr>
            <a:normAutofit fontScale="25000" lnSpcReduction="20000"/>
          </a:bodyPr>
          <a:lstStyle/>
          <a:p>
            <a:pPr>
              <a:buNone/>
            </a:pPr>
            <a:r>
              <a:rPr lang="en-IN" sz="5500" dirty="0">
                <a:solidFill>
                  <a:srgbClr val="C00000"/>
                </a:solidFill>
              </a:rPr>
              <a:t>Normalization rules for floating point number </a:t>
            </a:r>
          </a:p>
          <a:p>
            <a:pPr>
              <a:buNone/>
            </a:pPr>
            <a:r>
              <a:rPr lang="en-IN" sz="5500" dirty="0"/>
              <a:t>There are 2 rules:</a:t>
            </a:r>
          </a:p>
          <a:p>
            <a:pPr marL="514350" indent="-514350">
              <a:buAutoNum type="arabicParenBoth"/>
            </a:pPr>
            <a:r>
              <a:rPr lang="en-IN" sz="5500" dirty="0"/>
              <a:t>The integer part should be 0              </a:t>
            </a:r>
            <a:r>
              <a:rPr lang="en-IN" sz="5500" baseline="-25000" dirty="0"/>
              <a:t>n</a:t>
            </a:r>
          </a:p>
          <a:p>
            <a:pPr marL="514350" indent="-514350">
              <a:buAutoNum type="arabicParenBoth"/>
            </a:pPr>
            <a:r>
              <a:rPr lang="en-IN" sz="5500" dirty="0"/>
              <a:t>0.d</a:t>
            </a:r>
            <a:r>
              <a:rPr lang="en-IN" sz="5500" baseline="-25000" dirty="0"/>
              <a:t>1</a:t>
            </a:r>
            <a:r>
              <a:rPr lang="en-IN" sz="5500" dirty="0"/>
              <a:t>d</a:t>
            </a:r>
            <a:r>
              <a:rPr lang="en-IN" sz="5500" baseline="-25000" dirty="0"/>
              <a:t>2</a:t>
            </a:r>
            <a:r>
              <a:rPr lang="en-IN" sz="5500" dirty="0"/>
              <a:t>...</a:t>
            </a:r>
            <a:r>
              <a:rPr lang="en-IN" sz="5500" dirty="0" err="1"/>
              <a:t>d</a:t>
            </a:r>
            <a:r>
              <a:rPr lang="en-IN" sz="5500" baseline="-25000" dirty="0" err="1"/>
              <a:t>n</a:t>
            </a:r>
            <a:r>
              <a:rPr lang="en-IN" sz="5500" baseline="-25000" dirty="0"/>
              <a:t> </a:t>
            </a:r>
            <a:r>
              <a:rPr lang="en-IN" sz="5500" dirty="0"/>
              <a:t> x B</a:t>
            </a:r>
            <a:r>
              <a:rPr lang="en-IN" sz="5500" baseline="30000" dirty="0"/>
              <a:t>±E</a:t>
            </a:r>
            <a:r>
              <a:rPr lang="en-IN" sz="5500" dirty="0"/>
              <a:t>  then d</a:t>
            </a:r>
            <a:r>
              <a:rPr lang="en-IN" sz="5500" baseline="-25000" dirty="0"/>
              <a:t>1 </a:t>
            </a:r>
            <a:r>
              <a:rPr lang="en-IN" sz="5500" dirty="0"/>
              <a:t> &gt; 0 and all </a:t>
            </a:r>
            <a:r>
              <a:rPr lang="en-IN" sz="5500" dirty="0" err="1"/>
              <a:t>d</a:t>
            </a:r>
            <a:r>
              <a:rPr lang="en-IN" sz="5500" baseline="-25000" dirty="0" err="1"/>
              <a:t>i</a:t>
            </a:r>
            <a:r>
              <a:rPr lang="en-IN" sz="5500" dirty="0"/>
              <a:t> ≥</a:t>
            </a:r>
            <a:r>
              <a:rPr lang="en-IN" sz="5500" baseline="30000" dirty="0"/>
              <a:t> </a:t>
            </a:r>
            <a:r>
              <a:rPr lang="en-IN" sz="5500" dirty="0"/>
              <a:t>0</a:t>
            </a:r>
          </a:p>
          <a:p>
            <a:pPr marL="514350" indent="-514350">
              <a:buNone/>
            </a:pPr>
            <a:r>
              <a:rPr lang="en-IN" sz="5500" baseline="30000" dirty="0"/>
              <a:t>                                                                                                              </a:t>
            </a:r>
            <a:r>
              <a:rPr lang="en-IN" sz="5500" baseline="30000" dirty="0" err="1"/>
              <a:t>i</a:t>
            </a:r>
            <a:r>
              <a:rPr lang="en-IN" sz="5500" baseline="30000" dirty="0"/>
              <a:t>=2                    </a:t>
            </a:r>
          </a:p>
          <a:p>
            <a:pPr marL="514350" indent="-514350">
              <a:buNone/>
            </a:pPr>
            <a:r>
              <a:rPr lang="en-IN" sz="5500" dirty="0"/>
              <a:t>In the example </a:t>
            </a:r>
            <a:r>
              <a:rPr lang="en-US" sz="5500" b="1" dirty="0">
                <a:cs typeface="Arial" charset="0"/>
              </a:rPr>
              <a:t>0.123 x 10</a:t>
            </a:r>
            <a:r>
              <a:rPr lang="en-US" sz="5500" b="1" baseline="30000" dirty="0">
                <a:cs typeface="Arial" charset="0"/>
              </a:rPr>
              <a:t>4  </a:t>
            </a:r>
            <a:r>
              <a:rPr lang="en-US" sz="5500" b="1" dirty="0">
                <a:cs typeface="Arial" charset="0"/>
              </a:rPr>
              <a:t>= </a:t>
            </a:r>
            <a:r>
              <a:rPr lang="en-US" sz="5500" b="1" strike="sngStrike" dirty="0">
                <a:cs typeface="Arial" charset="0"/>
              </a:rPr>
              <a:t>0.0123 x 10</a:t>
            </a:r>
            <a:r>
              <a:rPr lang="en-US" sz="5500" b="1" strike="sngStrike" baseline="30000" dirty="0">
                <a:cs typeface="Arial" charset="0"/>
              </a:rPr>
              <a:t>5</a:t>
            </a:r>
            <a:r>
              <a:rPr lang="en-US" sz="5500" b="1" strike="sngStrike" dirty="0">
                <a:cs typeface="Arial" charset="0"/>
              </a:rPr>
              <a:t> </a:t>
            </a:r>
            <a:r>
              <a:rPr lang="en-US" sz="5500" b="1" baseline="30000" dirty="0">
                <a:cs typeface="Arial" charset="0"/>
              </a:rPr>
              <a:t> </a:t>
            </a:r>
            <a:r>
              <a:rPr lang="en-US" sz="5500" b="1" dirty="0">
                <a:cs typeface="Arial" charset="0"/>
              </a:rPr>
              <a:t>= </a:t>
            </a:r>
            <a:r>
              <a:rPr lang="en-US" sz="5500" b="1" strike="sngStrike" dirty="0">
                <a:cs typeface="Arial" charset="0"/>
              </a:rPr>
              <a:t>123 x 103, </a:t>
            </a:r>
            <a:r>
              <a:rPr lang="en-US" sz="5500" b="1" dirty="0">
                <a:cs typeface="Arial" charset="0"/>
              </a:rPr>
              <a:t>the strikethrough representations are wrong with respect to normalization rules.</a:t>
            </a:r>
            <a:endParaRPr lang="en-IN" sz="5500" strike="sngStrike" dirty="0"/>
          </a:p>
          <a:p>
            <a:pPr marL="514350" indent="-514350">
              <a:buNone/>
            </a:pPr>
            <a:endParaRPr lang="en-IN" sz="5500" baseline="30000" dirty="0"/>
          </a:p>
          <a:p>
            <a:pPr marL="514350" indent="-514350">
              <a:buNone/>
            </a:pPr>
            <a:endParaRPr lang="en-IN" sz="5500" baseline="30000" dirty="0"/>
          </a:p>
          <a:p>
            <a:pPr marL="514350" indent="-514350">
              <a:buNone/>
            </a:pPr>
            <a:r>
              <a:rPr lang="en-IN" sz="5500" dirty="0"/>
              <a:t>Two floating point representation techniques are,</a:t>
            </a:r>
          </a:p>
          <a:p>
            <a:pPr marL="514350" indent="-514350">
              <a:buAutoNum type="arabicParenBoth"/>
            </a:pPr>
            <a:r>
              <a:rPr lang="en-IN" sz="5500" dirty="0"/>
              <a:t>Single precision (32 bits or 4 bytes)</a:t>
            </a:r>
          </a:p>
          <a:p>
            <a:pPr marL="514350" indent="-514350">
              <a:buAutoNum type="arabicParenBoth"/>
            </a:pPr>
            <a:r>
              <a:rPr lang="en-IN" sz="5500" dirty="0"/>
              <a:t>Double precision (64 bits or 8 bytes)</a:t>
            </a:r>
          </a:p>
          <a:p>
            <a:pPr marL="514350" indent="-514350">
              <a:buNone/>
            </a:pPr>
            <a:endParaRPr lang="en-IN" dirty="0"/>
          </a:p>
          <a:p>
            <a:pPr marL="514350" indent="-514350">
              <a:buNone/>
            </a:pPr>
            <a:endParaRPr lang="en-IN" b="1" dirty="0"/>
          </a:p>
          <a:p>
            <a:pPr marL="514350" indent="-514350">
              <a:buNone/>
            </a:pPr>
            <a:r>
              <a:rPr lang="en-IN" dirty="0">
                <a:solidFill>
                  <a:srgbClr val="C00000"/>
                </a:solidFill>
              </a:rPr>
              <a:t>		</a:t>
            </a:r>
            <a:endParaRPr lang="en-US" baseline="30000" dirty="0"/>
          </a:p>
          <a:p>
            <a:pPr lvl="0" algn="just">
              <a:lnSpc>
                <a:spcPct val="80000"/>
              </a:lnSpc>
              <a:buNone/>
            </a:pPr>
            <a:endParaRPr lang="en-US" altLang="en-US" sz="2400" dirty="0">
              <a:latin typeface="+mj-lt"/>
            </a:endParaRPr>
          </a:p>
        </p:txBody>
      </p:sp>
      <p:sp>
        <p:nvSpPr>
          <p:cNvPr id="102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1025" name="Picture 1"/>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0" y="457200"/>
            <a:ext cx="104775" cy="190500"/>
          </a:xfrm>
          <a:prstGeom prst="rect">
            <a:avLst/>
          </a:prstGeom>
          <a:noFill/>
        </p:spPr>
      </p:pic>
      <p:sp>
        <p:nvSpPr>
          <p:cNvPr id="102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1027" name="Picture 3"/>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0" y="457200"/>
            <a:ext cx="104775" cy="190500"/>
          </a:xfrm>
          <a:prstGeom prst="rect">
            <a:avLst/>
          </a:prstGeom>
          <a:noFill/>
        </p:spPr>
      </p:pic>
      <p:sp>
        <p:nvSpPr>
          <p:cNvPr id="103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103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1034"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9" name="Picture 6"/>
          <p:cNvPicPr>
            <a:picLocks noChangeAspect="1" noChangeArrowheads="1"/>
          </p:cNvPicPr>
          <p:nvPr/>
        </p:nvPicPr>
        <p:blipFill>
          <a:blip r:embed="rId3"/>
          <a:srcRect/>
          <a:stretch>
            <a:fillRect/>
          </a:stretch>
        </p:blipFill>
        <p:spPr bwMode="auto">
          <a:xfrm>
            <a:off x="1700213" y="3657600"/>
            <a:ext cx="5743575" cy="1314450"/>
          </a:xfrm>
          <a:prstGeom prst="rect">
            <a:avLst/>
          </a:prstGeom>
          <a:noFill/>
          <a:ln w="9525">
            <a:noFill/>
            <a:miter lim="800000"/>
            <a:headEnd/>
            <a:tailEnd/>
          </a:ln>
          <a:effectLst/>
        </p:spPr>
      </p:pic>
      <p:pic>
        <p:nvPicPr>
          <p:cNvPr id="1031" name="Picture 7"/>
          <p:cNvPicPr>
            <a:picLocks noChangeAspect="1" noChangeArrowheads="1"/>
          </p:cNvPicPr>
          <p:nvPr/>
        </p:nvPicPr>
        <p:blipFill>
          <a:blip r:embed="rId4"/>
          <a:srcRect/>
          <a:stretch>
            <a:fillRect/>
          </a:stretch>
        </p:blipFill>
        <p:spPr bwMode="auto">
          <a:xfrm>
            <a:off x="1752600" y="5029201"/>
            <a:ext cx="5657850" cy="1524000"/>
          </a:xfrm>
          <a:prstGeom prst="rect">
            <a:avLst/>
          </a:prstGeom>
          <a:noFill/>
          <a:ln w="9525">
            <a:noFill/>
            <a:miter lim="800000"/>
            <a:headEnd/>
            <a:tailEnd/>
          </a:ln>
          <a:effec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06049" y="0"/>
            <a:ext cx="4955332" cy="6858000"/>
          </a:xfrm>
          <a:prstGeom prst="rect">
            <a:avLst/>
          </a:prstGeom>
          <a:blipFill>
            <a:blip r:embed="rId2" cstate="print"/>
            <a:stretch>
              <a:fillRect/>
            </a:stretch>
          </a:blipFill>
        </p:spPr>
        <p:txBody>
          <a:bodyPr wrap="square" lIns="0" tIns="0" rIns="0" bIns="0" rtlCol="0"/>
          <a:lstStyle/>
          <a:p>
            <a:endParaRPr sz="1153"/>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63562"/>
          </a:xfrm>
        </p:spPr>
        <p:txBody>
          <a:bodyPr>
            <a:noAutofit/>
          </a:bodyPr>
          <a:lstStyle/>
          <a:p>
            <a:pPr algn="l"/>
            <a:r>
              <a:rPr lang="en-IN" sz="3400" dirty="0">
                <a:solidFill>
                  <a:srgbClr val="C00000"/>
                </a:solidFill>
              </a:rPr>
              <a:t>Floating Point Numbers and Operations</a:t>
            </a:r>
            <a:endParaRPr lang="en-IN" sz="3400" dirty="0"/>
          </a:p>
        </p:txBody>
      </p:sp>
      <p:sp>
        <p:nvSpPr>
          <p:cNvPr id="5" name="Content Placeholder 4"/>
          <p:cNvSpPr>
            <a:spLocks noGrp="1"/>
          </p:cNvSpPr>
          <p:nvPr>
            <p:ph idx="1"/>
          </p:nvPr>
        </p:nvSpPr>
        <p:spPr>
          <a:xfrm>
            <a:off x="304800" y="1219200"/>
            <a:ext cx="8534400" cy="609600"/>
          </a:xfrm>
        </p:spPr>
        <p:txBody>
          <a:bodyPr>
            <a:normAutofit fontScale="40000" lnSpcReduction="20000"/>
          </a:bodyPr>
          <a:lstStyle/>
          <a:p>
            <a:pPr>
              <a:buNone/>
            </a:pPr>
            <a:r>
              <a:rPr lang="en-IN" sz="6000" dirty="0">
                <a:solidFill>
                  <a:srgbClr val="C00000"/>
                </a:solidFill>
              </a:rPr>
              <a:t>Single Precision and Double Precision Format</a:t>
            </a:r>
          </a:p>
          <a:p>
            <a:pPr marL="514350" indent="-514350">
              <a:buNone/>
            </a:pPr>
            <a:r>
              <a:rPr lang="en-IN" dirty="0">
                <a:solidFill>
                  <a:srgbClr val="C00000"/>
                </a:solidFill>
              </a:rPr>
              <a:t>		</a:t>
            </a:r>
            <a:endParaRPr lang="en-US" baseline="30000" dirty="0"/>
          </a:p>
          <a:p>
            <a:pPr lvl="0" algn="just">
              <a:lnSpc>
                <a:spcPct val="80000"/>
              </a:lnSpc>
              <a:buNone/>
            </a:pPr>
            <a:endParaRPr lang="en-US" altLang="en-US" sz="2400" dirty="0">
              <a:latin typeface="+mj-lt"/>
            </a:endParaRPr>
          </a:p>
        </p:txBody>
      </p:sp>
      <p:sp>
        <p:nvSpPr>
          <p:cNvPr id="102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1025" name="Picture 1"/>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0" y="457200"/>
            <a:ext cx="104775" cy="190500"/>
          </a:xfrm>
          <a:prstGeom prst="rect">
            <a:avLst/>
          </a:prstGeom>
          <a:noFill/>
        </p:spPr>
      </p:pic>
      <p:sp>
        <p:nvSpPr>
          <p:cNvPr id="102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103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103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1034"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5122" name="Picture 2"/>
          <p:cNvPicPr>
            <a:picLocks noChangeAspect="1" noChangeArrowheads="1"/>
          </p:cNvPicPr>
          <p:nvPr/>
        </p:nvPicPr>
        <p:blipFill>
          <a:blip r:embed="rId3"/>
          <a:srcRect/>
          <a:stretch>
            <a:fillRect/>
          </a:stretch>
        </p:blipFill>
        <p:spPr bwMode="auto">
          <a:xfrm>
            <a:off x="1676400" y="1809750"/>
            <a:ext cx="5029200" cy="4819650"/>
          </a:xfrm>
          <a:prstGeom prst="rect">
            <a:avLst/>
          </a:prstGeom>
          <a:noFill/>
          <a:ln w="9525">
            <a:noFill/>
            <a:miter lim="800000"/>
            <a:headEnd/>
            <a:tailEnd/>
          </a:ln>
          <a:effec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63562"/>
          </a:xfrm>
        </p:spPr>
        <p:txBody>
          <a:bodyPr>
            <a:noAutofit/>
          </a:bodyPr>
          <a:lstStyle/>
          <a:p>
            <a:pPr algn="l"/>
            <a:r>
              <a:rPr lang="en-IN" sz="3400" dirty="0">
                <a:solidFill>
                  <a:srgbClr val="C00000"/>
                </a:solidFill>
              </a:rPr>
              <a:t>Floating Point Numbers and Operations</a:t>
            </a:r>
            <a:endParaRPr lang="en-IN" sz="3400" dirty="0"/>
          </a:p>
        </p:txBody>
      </p:sp>
      <p:sp>
        <p:nvSpPr>
          <p:cNvPr id="5" name="Content Placeholder 4"/>
          <p:cNvSpPr>
            <a:spLocks noGrp="1"/>
          </p:cNvSpPr>
          <p:nvPr>
            <p:ph idx="1"/>
          </p:nvPr>
        </p:nvSpPr>
        <p:spPr>
          <a:xfrm>
            <a:off x="304800" y="1219200"/>
            <a:ext cx="8534400" cy="609600"/>
          </a:xfrm>
        </p:spPr>
        <p:txBody>
          <a:bodyPr>
            <a:normAutofit fontScale="40000" lnSpcReduction="20000"/>
          </a:bodyPr>
          <a:lstStyle/>
          <a:p>
            <a:pPr>
              <a:buNone/>
            </a:pPr>
            <a:r>
              <a:rPr lang="en-IN" sz="6000" dirty="0">
                <a:solidFill>
                  <a:srgbClr val="C00000"/>
                </a:solidFill>
              </a:rPr>
              <a:t>Decimal number into IEEE 754 32-bit floating point number</a:t>
            </a:r>
          </a:p>
          <a:p>
            <a:pPr marL="514350" indent="-514350">
              <a:buNone/>
            </a:pPr>
            <a:r>
              <a:rPr lang="en-IN" dirty="0">
                <a:solidFill>
                  <a:srgbClr val="C00000"/>
                </a:solidFill>
              </a:rPr>
              <a:t>		</a:t>
            </a:r>
            <a:endParaRPr lang="en-US" baseline="30000" dirty="0"/>
          </a:p>
          <a:p>
            <a:pPr lvl="0" algn="just">
              <a:lnSpc>
                <a:spcPct val="80000"/>
              </a:lnSpc>
              <a:buNone/>
            </a:pPr>
            <a:endParaRPr lang="en-US" altLang="en-US" sz="2400" dirty="0">
              <a:latin typeface="+mj-lt"/>
            </a:endParaRPr>
          </a:p>
        </p:txBody>
      </p:sp>
      <p:sp>
        <p:nvSpPr>
          <p:cNvPr id="102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1025" name="Picture 1"/>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0" y="457200"/>
            <a:ext cx="104775" cy="190500"/>
          </a:xfrm>
          <a:prstGeom prst="rect">
            <a:avLst/>
          </a:prstGeom>
          <a:noFill/>
        </p:spPr>
      </p:pic>
      <p:sp>
        <p:nvSpPr>
          <p:cNvPr id="102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103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103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1034"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4098" name="Picture 2"/>
          <p:cNvPicPr>
            <a:picLocks noChangeAspect="1" noChangeArrowheads="1"/>
          </p:cNvPicPr>
          <p:nvPr/>
        </p:nvPicPr>
        <p:blipFill>
          <a:blip r:embed="rId3"/>
          <a:srcRect/>
          <a:stretch>
            <a:fillRect/>
          </a:stretch>
        </p:blipFill>
        <p:spPr bwMode="auto">
          <a:xfrm>
            <a:off x="1676400" y="1838325"/>
            <a:ext cx="5410200" cy="4791075"/>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solidFill>
                  <a:srgbClr val="C00000"/>
                </a:solidFill>
              </a:rPr>
              <a:t>Binary Subtraction</a:t>
            </a:r>
            <a:br>
              <a:rPr lang="en-US" dirty="0"/>
            </a:br>
            <a:endParaRPr lang="en-US" dirty="0"/>
          </a:p>
        </p:txBody>
      </p:sp>
      <p:sp>
        <p:nvSpPr>
          <p:cNvPr id="3" name="Content Placeholder 2"/>
          <p:cNvSpPr>
            <a:spLocks noGrp="1"/>
          </p:cNvSpPr>
          <p:nvPr>
            <p:ph idx="1"/>
          </p:nvPr>
        </p:nvSpPr>
        <p:spPr/>
        <p:txBody>
          <a:bodyPr/>
          <a:lstStyle/>
          <a:p>
            <a:pPr algn="just"/>
            <a:r>
              <a:rPr lang="en-US" altLang="en-US" sz="3000" dirty="0">
                <a:latin typeface="Times New Roman" pitchFamily="18" charset="0"/>
                <a:cs typeface="Times New Roman" pitchFamily="18" charset="0"/>
              </a:rPr>
              <a:t>Subtraction and Borrow, these two words will be used very frequently for the binary subtraction. There four rules of the binary subtraction. </a:t>
            </a:r>
          </a:p>
          <a:p>
            <a:endParaRPr 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63562"/>
          </a:xfrm>
        </p:spPr>
        <p:txBody>
          <a:bodyPr>
            <a:noAutofit/>
          </a:bodyPr>
          <a:lstStyle/>
          <a:p>
            <a:pPr algn="l"/>
            <a:r>
              <a:rPr lang="en-IN" sz="3400" dirty="0">
                <a:solidFill>
                  <a:srgbClr val="C00000"/>
                </a:solidFill>
              </a:rPr>
              <a:t>Floating Point Numbers and Operations</a:t>
            </a:r>
            <a:endParaRPr lang="en-IN" sz="3400" dirty="0"/>
          </a:p>
        </p:txBody>
      </p:sp>
      <p:sp>
        <p:nvSpPr>
          <p:cNvPr id="5" name="Content Placeholder 4"/>
          <p:cNvSpPr>
            <a:spLocks noGrp="1"/>
          </p:cNvSpPr>
          <p:nvPr>
            <p:ph idx="1"/>
          </p:nvPr>
        </p:nvSpPr>
        <p:spPr>
          <a:xfrm>
            <a:off x="304800" y="1219200"/>
            <a:ext cx="8534400" cy="5410200"/>
          </a:xfrm>
        </p:spPr>
        <p:txBody>
          <a:bodyPr>
            <a:normAutofit fontScale="92500"/>
          </a:bodyPr>
          <a:lstStyle/>
          <a:p>
            <a:pPr>
              <a:buNone/>
            </a:pPr>
            <a:r>
              <a:rPr lang="en-IN" sz="2400" b="1" dirty="0">
                <a:solidFill>
                  <a:srgbClr val="C00000"/>
                </a:solidFill>
              </a:rPr>
              <a:t>Floating Point Arithmetic Addition/Subtraction</a:t>
            </a:r>
          </a:p>
          <a:p>
            <a:pPr>
              <a:buNone/>
            </a:pPr>
            <a:r>
              <a:rPr lang="en-IN" sz="2400" b="1" dirty="0"/>
              <a:t>Steps to add/subtract two floating  point numbers:</a:t>
            </a:r>
          </a:p>
          <a:p>
            <a:pPr marL="514350" indent="-514350">
              <a:buAutoNum type="arabicPeriod"/>
            </a:pPr>
            <a:r>
              <a:rPr lang="en-IN" sz="2400" dirty="0"/>
              <a:t>Compare the magnitudes of the exponents and make suitable alignment to the number with the smaller magnitude of exponent</a:t>
            </a:r>
          </a:p>
          <a:p>
            <a:pPr marL="514350" indent="-514350">
              <a:buAutoNum type="arabicPeriod"/>
            </a:pPr>
            <a:r>
              <a:rPr lang="en-IN" sz="2400" dirty="0"/>
              <a:t>Perform the addition/subtraction</a:t>
            </a:r>
          </a:p>
          <a:p>
            <a:pPr marL="514350" indent="-514350">
              <a:buAutoNum type="arabicPeriod"/>
            </a:pPr>
            <a:r>
              <a:rPr lang="en-IN" sz="2400" dirty="0"/>
              <a:t>Perform  normalization by shifting the resulting mantissa and adjusting the resulting exponent</a:t>
            </a:r>
          </a:p>
          <a:p>
            <a:pPr marL="514350" indent="-514350">
              <a:buNone/>
            </a:pPr>
            <a:r>
              <a:rPr lang="en-IN" sz="2400" b="1" dirty="0"/>
              <a:t>Example:</a:t>
            </a:r>
            <a:r>
              <a:rPr lang="en-IN" sz="2400" dirty="0"/>
              <a:t>  Add 1.1100 x 2</a:t>
            </a:r>
            <a:r>
              <a:rPr lang="en-IN" sz="2400" baseline="30000" dirty="0"/>
              <a:t>4</a:t>
            </a:r>
            <a:r>
              <a:rPr lang="en-IN" sz="2400" dirty="0"/>
              <a:t> and 1.1000 x 2</a:t>
            </a:r>
            <a:r>
              <a:rPr lang="en-IN" sz="2400" baseline="30000" dirty="0"/>
              <a:t>2</a:t>
            </a:r>
          </a:p>
          <a:p>
            <a:pPr marL="514350" indent="-514350">
              <a:buNone/>
            </a:pPr>
            <a:r>
              <a:rPr lang="en-IN" sz="2400" dirty="0"/>
              <a:t>1. Alignment: 1.1000 x 2</a:t>
            </a:r>
            <a:r>
              <a:rPr lang="en-IN" sz="2400" baseline="30000" dirty="0"/>
              <a:t>2 </a:t>
            </a:r>
            <a:r>
              <a:rPr lang="en-IN" sz="2400" dirty="0"/>
              <a:t>has to be aligned to 0.0110 x 2</a:t>
            </a:r>
            <a:r>
              <a:rPr lang="en-IN" sz="2400" baseline="30000" dirty="0"/>
              <a:t>4</a:t>
            </a:r>
            <a:r>
              <a:rPr lang="en-IN" sz="2400" dirty="0"/>
              <a:t>                1.1100</a:t>
            </a:r>
          </a:p>
          <a:p>
            <a:pPr marL="269875" indent="-269875">
              <a:buNone/>
            </a:pPr>
            <a:r>
              <a:rPr lang="en-IN" sz="2400" dirty="0"/>
              <a:t>2. Addition:  Add the numbers to get 10.0010 x 2</a:t>
            </a:r>
            <a:r>
              <a:rPr lang="en-IN" sz="2400" baseline="30000" dirty="0"/>
              <a:t>4		</a:t>
            </a:r>
            <a:r>
              <a:rPr lang="en-IN" sz="2400" u="sng" dirty="0"/>
              <a:t>  0.0110</a:t>
            </a:r>
          </a:p>
          <a:p>
            <a:pPr marL="457200" indent="-457200">
              <a:buNone/>
            </a:pPr>
            <a:r>
              <a:rPr lang="en-IN" sz="2400" dirty="0"/>
              <a:t>3. Normalization: Find normalized result			              </a:t>
            </a:r>
            <a:r>
              <a:rPr lang="en-IN" sz="2400" u="sng" dirty="0"/>
              <a:t>10.0110</a:t>
            </a:r>
            <a:r>
              <a:rPr lang="en-IN" sz="2400" dirty="0"/>
              <a:t>      </a:t>
            </a:r>
          </a:p>
          <a:p>
            <a:pPr marL="457200" indent="-457200">
              <a:buNone/>
            </a:pPr>
            <a:r>
              <a:rPr lang="en-IN" sz="2400" dirty="0"/>
              <a:t>                                0.1000 x 2</a:t>
            </a:r>
            <a:r>
              <a:rPr lang="en-IN" sz="2400" baseline="30000" dirty="0"/>
              <a:t>6</a:t>
            </a:r>
            <a:r>
              <a:rPr lang="en-IN" sz="2400" dirty="0"/>
              <a:t> (assuming 4-bits are allowed after   </a:t>
            </a:r>
          </a:p>
          <a:p>
            <a:pPr marL="457200" indent="-457200">
              <a:buNone/>
            </a:pPr>
            <a:r>
              <a:rPr lang="en-IN" sz="2400" dirty="0"/>
              <a:t>                                                      decimal point) </a:t>
            </a:r>
          </a:p>
          <a:p>
            <a:pPr marL="457200" indent="-457200">
              <a:buAutoNum type="arabicPeriod" startAt="2"/>
            </a:pPr>
            <a:endParaRPr lang="en-IN" sz="2400" dirty="0"/>
          </a:p>
          <a:p>
            <a:pPr marL="457200" indent="-457200">
              <a:buAutoNum type="arabicPeriod" startAt="2"/>
            </a:pPr>
            <a:endParaRPr lang="en-IN" sz="2400" dirty="0"/>
          </a:p>
        </p:txBody>
      </p:sp>
      <p:sp>
        <p:nvSpPr>
          <p:cNvPr id="102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1025" name="Picture 1"/>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0" y="457200"/>
            <a:ext cx="104775" cy="190500"/>
          </a:xfrm>
          <a:prstGeom prst="rect">
            <a:avLst/>
          </a:prstGeom>
          <a:noFill/>
        </p:spPr>
      </p:pic>
      <p:sp>
        <p:nvSpPr>
          <p:cNvPr id="102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1027" name="Picture 3"/>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0" y="457200"/>
            <a:ext cx="104775" cy="190500"/>
          </a:xfrm>
          <a:prstGeom prst="rect">
            <a:avLst/>
          </a:prstGeom>
          <a:noFill/>
        </p:spPr>
      </p:pic>
      <p:sp>
        <p:nvSpPr>
          <p:cNvPr id="103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103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1034"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63562"/>
          </a:xfrm>
        </p:spPr>
        <p:txBody>
          <a:bodyPr>
            <a:noAutofit/>
          </a:bodyPr>
          <a:lstStyle/>
          <a:p>
            <a:pPr algn="l"/>
            <a:r>
              <a:rPr lang="en-IN" sz="3400" dirty="0">
                <a:solidFill>
                  <a:srgbClr val="C00000"/>
                </a:solidFill>
              </a:rPr>
              <a:t>Floating Point Numbers and Operations</a:t>
            </a:r>
            <a:endParaRPr lang="en-IN" sz="3400" dirty="0"/>
          </a:p>
        </p:txBody>
      </p:sp>
      <p:sp>
        <p:nvSpPr>
          <p:cNvPr id="5" name="Content Placeholder 4"/>
          <p:cNvSpPr>
            <a:spLocks noGrp="1"/>
          </p:cNvSpPr>
          <p:nvPr>
            <p:ph idx="1"/>
          </p:nvPr>
        </p:nvSpPr>
        <p:spPr>
          <a:xfrm>
            <a:off x="304800" y="1219200"/>
            <a:ext cx="8534400" cy="5410200"/>
          </a:xfrm>
        </p:spPr>
        <p:txBody>
          <a:bodyPr>
            <a:normAutofit/>
          </a:bodyPr>
          <a:lstStyle/>
          <a:p>
            <a:pPr>
              <a:buNone/>
            </a:pPr>
            <a:r>
              <a:rPr lang="en-IN" sz="2400" b="1" dirty="0">
                <a:solidFill>
                  <a:srgbClr val="C00000"/>
                </a:solidFill>
              </a:rPr>
              <a:t>Floating Point Arithmetic Addition/Subtraction</a:t>
            </a:r>
          </a:p>
          <a:p>
            <a:pPr marL="457200" indent="-457200">
              <a:buAutoNum type="arabicPeriod" startAt="2"/>
            </a:pPr>
            <a:endParaRPr lang="en-IN" sz="2400" dirty="0"/>
          </a:p>
          <a:p>
            <a:pPr marL="457200" indent="-457200">
              <a:buAutoNum type="arabicPeriod" startAt="2"/>
            </a:pPr>
            <a:endParaRPr lang="en-IN" sz="2400" dirty="0"/>
          </a:p>
        </p:txBody>
      </p:sp>
      <p:sp>
        <p:nvSpPr>
          <p:cNvPr id="102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1025" name="Picture 1"/>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0" y="457200"/>
            <a:ext cx="104775" cy="190500"/>
          </a:xfrm>
          <a:prstGeom prst="rect">
            <a:avLst/>
          </a:prstGeom>
          <a:noFill/>
        </p:spPr>
      </p:pic>
      <p:sp>
        <p:nvSpPr>
          <p:cNvPr id="102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1027" name="Picture 3"/>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0" y="457200"/>
            <a:ext cx="104775" cy="190500"/>
          </a:xfrm>
          <a:prstGeom prst="rect">
            <a:avLst/>
          </a:prstGeom>
          <a:noFill/>
        </p:spPr>
      </p:pic>
      <p:sp>
        <p:nvSpPr>
          <p:cNvPr id="103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103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1034"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3074" name="Picture 2"/>
          <p:cNvPicPr>
            <a:picLocks noChangeAspect="1" noChangeArrowheads="1"/>
          </p:cNvPicPr>
          <p:nvPr/>
        </p:nvPicPr>
        <p:blipFill>
          <a:blip r:embed="rId3"/>
          <a:srcRect/>
          <a:stretch>
            <a:fillRect/>
          </a:stretch>
        </p:blipFill>
        <p:spPr bwMode="auto">
          <a:xfrm>
            <a:off x="914400" y="2057400"/>
            <a:ext cx="6477000" cy="4191000"/>
          </a:xfrm>
          <a:prstGeom prst="rect">
            <a:avLst/>
          </a:prstGeom>
          <a:noFill/>
          <a:ln w="9525">
            <a:noFill/>
            <a:miter lim="800000"/>
            <a:headEnd/>
            <a:tailEnd/>
          </a:ln>
          <a:effec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533400" y="1600202"/>
                <a:ext cx="8458200" cy="4062651"/>
              </a:xfrm>
              <a:prstGeom prst="rect">
                <a:avLst/>
              </a:prstGeom>
              <a:noFill/>
            </p:spPr>
            <p:txBody>
              <a:bodyPr wrap="square" rtlCol="0">
                <a:spAutoFit/>
              </a:bodyPr>
              <a:lstStyle/>
              <a:p>
                <a:r>
                  <a:rPr lang="en-US" sz="2400" b="1" dirty="0"/>
                  <a:t>Going Beyond Integers : Floating Point</a:t>
                </a:r>
              </a:p>
              <a:p>
                <a:endParaRPr lang="en-US" dirty="0"/>
              </a:p>
              <a:p>
                <a:endParaRPr lang="en-US" dirty="0"/>
              </a:p>
              <a:p>
                <a:r>
                  <a:rPr lang="en-US" dirty="0"/>
                  <a:t>Programming languages support numbers with real numbers i.e., fractions</a:t>
                </a:r>
              </a:p>
              <a:p>
                <a:endParaRPr lang="en-US" dirty="0"/>
              </a:p>
              <a:p>
                <a:r>
                  <a:rPr lang="en-US" dirty="0"/>
                  <a:t>These fractions are floating point numbers</a:t>
                </a:r>
              </a:p>
              <a:p>
                <a:endParaRPr lang="en-US" dirty="0"/>
              </a:p>
              <a:p>
                <a:r>
                  <a:rPr lang="en-US" b="1" dirty="0"/>
                  <a:t>Examples:</a:t>
                </a:r>
                <a:endParaRPr lang="en-US" b="1" i="1" dirty="0">
                  <a:latin typeface="Cambria Math"/>
                </a:endParaRPr>
              </a:p>
              <a:p>
                <a14:m>
                  <m:oMath xmlns:m="http://schemas.openxmlformats.org/officeDocument/2006/math">
                    <m:r>
                      <a:rPr lang="el-GR" i="1">
                        <a:latin typeface="Cambria Math"/>
                      </a:rPr>
                      <m:t>𝜋</m:t>
                    </m:r>
                  </m:oMath>
                </a14:m>
                <a:r>
                  <a:rPr lang="en-US" dirty="0"/>
                  <a:t>=Pi value is 3.14159……</a:t>
                </a:r>
              </a:p>
              <a:p>
                <a:r>
                  <a:rPr lang="en-US" dirty="0"/>
                  <a:t>e= Euler Number is 2.71828…..</a:t>
                </a:r>
              </a:p>
              <a:p>
                <a:r>
                  <a:rPr lang="en-US" dirty="0"/>
                  <a:t>Nanoseconds in a day=86,400,000,000,000 ns</a:t>
                </a:r>
              </a:p>
              <a:p>
                <a:r>
                  <a:rPr lang="en-US" dirty="0"/>
                  <a:t>The last numbers is large integer that cannot fit in 32-bit integer.</a:t>
                </a:r>
              </a:p>
              <a:p>
                <a:endParaRPr lang="en-US" dirty="0"/>
              </a:p>
              <a:p>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533400" y="1600202"/>
                <a:ext cx="8458200" cy="4062651"/>
              </a:xfrm>
              <a:prstGeom prst="rect">
                <a:avLst/>
              </a:prstGeom>
              <a:blipFill>
                <a:blip r:embed="rId3"/>
                <a:stretch>
                  <a:fillRect l="-1154" t="-1201"/>
                </a:stretch>
              </a:blipFill>
            </p:spPr>
            <p:txBody>
              <a:bodyPr/>
              <a:lstStyle/>
              <a:p>
                <a:r>
                  <a:rPr lang="en-US">
                    <a:noFill/>
                  </a:rPr>
                  <a:t> </a:t>
                </a:r>
              </a:p>
            </p:txBody>
          </p:sp>
        </mc:Fallback>
      </mc:AlternateContent>
    </p:spTree>
    <p:extLst>
      <p:ext uri="{BB962C8B-B14F-4D97-AF65-F5344CB8AC3E}">
        <p14:creationId xmlns:p14="http://schemas.microsoft.com/office/powerpoint/2010/main" val="3767265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38201" y="1289513"/>
            <a:ext cx="5759077" cy="461665"/>
          </a:xfrm>
          <a:prstGeom prst="rect">
            <a:avLst/>
          </a:prstGeom>
        </p:spPr>
        <p:txBody>
          <a:bodyPr wrap="none">
            <a:spAutoFit/>
          </a:bodyPr>
          <a:lstStyle/>
          <a:p>
            <a:r>
              <a:rPr lang="en-US" sz="2400" b="1" dirty="0"/>
              <a:t>Floating Point Numbers : Scientific Notation</a:t>
            </a:r>
            <a:endParaRPr lang="en-US" sz="2400" dirty="0"/>
          </a:p>
        </p:txBody>
      </p:sp>
      <p:sp>
        <p:nvSpPr>
          <p:cNvPr id="4" name="Rectangle 3"/>
          <p:cNvSpPr/>
          <p:nvPr/>
        </p:nvSpPr>
        <p:spPr>
          <a:xfrm>
            <a:off x="914401" y="1905000"/>
            <a:ext cx="7239000" cy="3970318"/>
          </a:xfrm>
          <a:prstGeom prst="rect">
            <a:avLst/>
          </a:prstGeom>
        </p:spPr>
        <p:txBody>
          <a:bodyPr wrap="square">
            <a:spAutoFit/>
          </a:bodyPr>
          <a:lstStyle/>
          <a:p>
            <a:r>
              <a:rPr lang="en-US" dirty="0"/>
              <a:t>We use </a:t>
            </a:r>
            <a:r>
              <a:rPr lang="en-US" i="1" dirty="0"/>
              <a:t>scientific notation </a:t>
            </a:r>
            <a:r>
              <a:rPr lang="en-US" dirty="0"/>
              <a:t>to represent fraction/floating point numbers. It has single digit to the left of decimal point.</a:t>
            </a:r>
          </a:p>
          <a:p>
            <a:endParaRPr lang="en-US" dirty="0"/>
          </a:p>
          <a:p>
            <a:pPr marL="0" lvl="2"/>
            <a:r>
              <a:rPr lang="en-IN" dirty="0"/>
              <a:t>A number 0.000000001</a:t>
            </a:r>
            <a:r>
              <a:rPr lang="en-IN" baseline="-25000" dirty="0"/>
              <a:t>ten </a:t>
            </a:r>
            <a:r>
              <a:rPr lang="en-IN" dirty="0"/>
              <a:t>can be represented as 1.0</a:t>
            </a:r>
            <a:r>
              <a:rPr lang="en-IN" baseline="-25000" dirty="0"/>
              <a:t>ten</a:t>
            </a:r>
            <a:r>
              <a:rPr lang="en-IN" dirty="0"/>
              <a:t> x 10</a:t>
            </a:r>
            <a:r>
              <a:rPr lang="en-IN" baseline="30000" dirty="0"/>
              <a:t>–9</a:t>
            </a:r>
          </a:p>
          <a:p>
            <a:endParaRPr lang="en-US" dirty="0"/>
          </a:p>
          <a:p>
            <a:endParaRPr lang="en-US" dirty="0"/>
          </a:p>
          <a:p>
            <a:r>
              <a:rPr lang="en-US" b="1" dirty="0"/>
              <a:t>Small number:</a:t>
            </a:r>
          </a:p>
          <a:p>
            <a:r>
              <a:rPr lang="en-US" dirty="0"/>
              <a:t>Mass of neutron=1.67 x 10</a:t>
            </a:r>
            <a:r>
              <a:rPr lang="en-US" baseline="30000" dirty="0"/>
              <a:t>-27</a:t>
            </a:r>
            <a:r>
              <a:rPr lang="en-US" dirty="0"/>
              <a:t> kg</a:t>
            </a:r>
          </a:p>
          <a:p>
            <a:r>
              <a:rPr lang="en-US" dirty="0"/>
              <a:t>Seconds in nanosecond=1.0 x 10</a:t>
            </a:r>
            <a:r>
              <a:rPr lang="en-US" baseline="30000" dirty="0"/>
              <a:t>-9</a:t>
            </a:r>
            <a:r>
              <a:rPr lang="en-US" dirty="0"/>
              <a:t> s</a:t>
            </a:r>
          </a:p>
          <a:p>
            <a:r>
              <a:rPr lang="en-US" dirty="0"/>
              <a:t> </a:t>
            </a:r>
          </a:p>
          <a:p>
            <a:r>
              <a:rPr lang="en-US" b="1" dirty="0"/>
              <a:t>Large number:</a:t>
            </a:r>
          </a:p>
          <a:p>
            <a:r>
              <a:rPr lang="en-US" dirty="0"/>
              <a:t>Mass of earth=5.92 x 10</a:t>
            </a:r>
            <a:r>
              <a:rPr lang="en-US" baseline="30000" dirty="0"/>
              <a:t>24</a:t>
            </a:r>
            <a:r>
              <a:rPr lang="en-US" dirty="0"/>
              <a:t> kg</a:t>
            </a:r>
          </a:p>
          <a:p>
            <a:r>
              <a:rPr lang="en-US" dirty="0"/>
              <a:t>Seconds in a century=3.16 x 10</a:t>
            </a:r>
            <a:r>
              <a:rPr lang="en-US" baseline="30000" dirty="0"/>
              <a:t>9</a:t>
            </a:r>
            <a:r>
              <a:rPr lang="en-US" dirty="0"/>
              <a:t> s</a:t>
            </a:r>
          </a:p>
          <a:p>
            <a:r>
              <a:rPr lang="en-US" dirty="0"/>
              <a:t>Nanoseconds in a day=8.64 x 10</a:t>
            </a:r>
            <a:r>
              <a:rPr lang="en-US" baseline="30000" dirty="0"/>
              <a:t>13</a:t>
            </a:r>
            <a:r>
              <a:rPr lang="en-US" dirty="0"/>
              <a:t> ns</a:t>
            </a:r>
          </a:p>
        </p:txBody>
      </p:sp>
    </p:spTree>
    <p:extLst>
      <p:ext uri="{BB962C8B-B14F-4D97-AF65-F5344CB8AC3E}">
        <p14:creationId xmlns:p14="http://schemas.microsoft.com/office/powerpoint/2010/main" val="26701385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4489" y="1543051"/>
            <a:ext cx="7224927" cy="830997"/>
          </a:xfrm>
          <a:prstGeom prst="rect">
            <a:avLst/>
          </a:prstGeom>
        </p:spPr>
        <p:txBody>
          <a:bodyPr wrap="none">
            <a:spAutoFit/>
          </a:bodyPr>
          <a:lstStyle/>
          <a:p>
            <a:r>
              <a:rPr lang="en-US" sz="2400" b="1" dirty="0"/>
              <a:t>Floating Point Numbers :Normalized Scientific Notation</a:t>
            </a:r>
            <a:endParaRPr lang="en-US" sz="2400" dirty="0"/>
          </a:p>
          <a:p>
            <a:r>
              <a:rPr lang="en-US" sz="2400" b="1" dirty="0"/>
              <a:t> </a:t>
            </a:r>
            <a:endParaRPr lang="en-US" sz="24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646" y="2209800"/>
            <a:ext cx="8235696"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60277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938611"/>
            <a:ext cx="7308044" cy="461665"/>
          </a:xfrm>
          <a:prstGeom prst="rect">
            <a:avLst/>
          </a:prstGeom>
        </p:spPr>
        <p:txBody>
          <a:bodyPr wrap="square">
            <a:spAutoFit/>
          </a:bodyPr>
          <a:lstStyle/>
          <a:p>
            <a:r>
              <a:rPr lang="en-US" sz="2000" b="1" dirty="0"/>
              <a:t>Floating Point Representation: </a:t>
            </a:r>
            <a:r>
              <a:rPr lang="en-US" sz="2400" b="1" dirty="0"/>
              <a:t>IEEE</a:t>
            </a:r>
            <a:r>
              <a:rPr lang="en-US" sz="2000" b="1" dirty="0"/>
              <a:t> 754 Standard</a:t>
            </a:r>
          </a:p>
        </p:txBody>
      </p:sp>
      <p:sp>
        <p:nvSpPr>
          <p:cNvPr id="5" name="Rectangle 4"/>
          <p:cNvSpPr/>
          <p:nvPr/>
        </p:nvSpPr>
        <p:spPr>
          <a:xfrm>
            <a:off x="673622" y="1400276"/>
            <a:ext cx="7308044" cy="646331"/>
          </a:xfrm>
          <a:prstGeom prst="rect">
            <a:avLst/>
          </a:prstGeom>
        </p:spPr>
        <p:txBody>
          <a:bodyPr wrap="square">
            <a:spAutoFit/>
          </a:bodyPr>
          <a:lstStyle/>
          <a:p>
            <a:r>
              <a:rPr lang="en-US" dirty="0"/>
              <a:t>A floating point number is represented using three fields: sign bit, exponent and fraction field</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330" y="3583290"/>
            <a:ext cx="7369989" cy="2417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6755" y="2072734"/>
            <a:ext cx="5456598" cy="1294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2646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barn(inVertical)">
                                      <p:cBhvr>
                                        <p:cTn id="7"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1" y="1543051"/>
            <a:ext cx="5192640" cy="830997"/>
          </a:xfrm>
          <a:prstGeom prst="rect">
            <a:avLst/>
          </a:prstGeom>
        </p:spPr>
        <p:txBody>
          <a:bodyPr wrap="none">
            <a:spAutoFit/>
          </a:bodyPr>
          <a:lstStyle/>
          <a:p>
            <a:r>
              <a:rPr lang="en-US" sz="2400" b="1" dirty="0"/>
              <a:t>IEEE 754 Floating Point Standard Cntd…</a:t>
            </a:r>
          </a:p>
          <a:p>
            <a:endParaRPr lang="en-US" sz="2400" b="1" dirty="0"/>
          </a:p>
        </p:txBody>
      </p:sp>
      <p:sp>
        <p:nvSpPr>
          <p:cNvPr id="3" name="TextBox 2"/>
          <p:cNvSpPr txBox="1"/>
          <p:nvPr/>
        </p:nvSpPr>
        <p:spPr>
          <a:xfrm>
            <a:off x="838201" y="2166298"/>
            <a:ext cx="2755370" cy="369332"/>
          </a:xfrm>
          <a:prstGeom prst="rect">
            <a:avLst/>
          </a:prstGeom>
          <a:noFill/>
        </p:spPr>
        <p:txBody>
          <a:bodyPr wrap="none" rtlCol="0">
            <a:spAutoFit/>
          </a:bodyPr>
          <a:lstStyle/>
          <a:p>
            <a:r>
              <a:rPr lang="en-US" b="1" dirty="0"/>
              <a:t>Possibility :</a:t>
            </a:r>
            <a:r>
              <a:rPr lang="en-US" dirty="0"/>
              <a:t> </a:t>
            </a:r>
            <a:r>
              <a:rPr lang="en-US" i="1" dirty="0"/>
              <a:t>numbers(large)</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1" y="2877687"/>
            <a:ext cx="8063903"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01512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8200" y="2171700"/>
            <a:ext cx="7696200" cy="923330"/>
          </a:xfrm>
          <a:prstGeom prst="rect">
            <a:avLst/>
          </a:prstGeom>
          <a:noFill/>
        </p:spPr>
        <p:txBody>
          <a:bodyPr wrap="square" rtlCol="0">
            <a:spAutoFit/>
          </a:bodyPr>
          <a:lstStyle/>
          <a:p>
            <a:r>
              <a:rPr lang="en-US" dirty="0"/>
              <a:t>Underflow or overflow problems: solved using </a:t>
            </a:r>
            <a:r>
              <a:rPr lang="en-US" i="1" dirty="0"/>
              <a:t>exponent(larger)</a:t>
            </a:r>
          </a:p>
          <a:p>
            <a:r>
              <a:rPr lang="en-US" dirty="0"/>
              <a:t>The following is IEEE 754 double precision floating point format.</a:t>
            </a:r>
          </a:p>
          <a:p>
            <a:endParaRPr lang="en-US" dirty="0"/>
          </a:p>
        </p:txBody>
      </p:sp>
      <p:sp>
        <p:nvSpPr>
          <p:cNvPr id="16" name="TextBox 15"/>
          <p:cNvSpPr txBox="1"/>
          <p:nvPr/>
        </p:nvSpPr>
        <p:spPr>
          <a:xfrm>
            <a:off x="685800" y="5029202"/>
            <a:ext cx="8458200" cy="646331"/>
          </a:xfrm>
          <a:prstGeom prst="rect">
            <a:avLst/>
          </a:prstGeom>
          <a:noFill/>
        </p:spPr>
        <p:txBody>
          <a:bodyPr wrap="square" rtlCol="0">
            <a:spAutoFit/>
          </a:bodyPr>
          <a:lstStyle/>
          <a:p>
            <a:r>
              <a:rPr lang="en-US" dirty="0"/>
              <a:t>This floating point number takes two 32-bit word. S is single bit sign,</a:t>
            </a:r>
          </a:p>
          <a:p>
            <a:r>
              <a:rPr lang="en-US" dirty="0"/>
              <a:t>11-bits exponent field, 52-bits fraction field.</a:t>
            </a:r>
          </a:p>
        </p:txBody>
      </p:sp>
      <p:sp>
        <p:nvSpPr>
          <p:cNvPr id="17" name="Rectangle 16"/>
          <p:cNvSpPr/>
          <p:nvPr/>
        </p:nvSpPr>
        <p:spPr>
          <a:xfrm>
            <a:off x="762001" y="1543051"/>
            <a:ext cx="5192640" cy="830997"/>
          </a:xfrm>
          <a:prstGeom prst="rect">
            <a:avLst/>
          </a:prstGeom>
        </p:spPr>
        <p:txBody>
          <a:bodyPr wrap="none">
            <a:spAutoFit/>
          </a:bodyPr>
          <a:lstStyle/>
          <a:p>
            <a:r>
              <a:rPr lang="en-US" sz="2400" b="1" dirty="0"/>
              <a:t>IEEE 754 Floating Point Standard Cntd…</a:t>
            </a:r>
          </a:p>
          <a:p>
            <a:endParaRPr lang="en-US" sz="2400" b="1"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895600"/>
            <a:ext cx="5015564"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4022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1" y="1543051"/>
            <a:ext cx="4337662" cy="461665"/>
          </a:xfrm>
          <a:prstGeom prst="rect">
            <a:avLst/>
          </a:prstGeom>
        </p:spPr>
        <p:txBody>
          <a:bodyPr wrap="none">
            <a:spAutoFit/>
          </a:bodyPr>
          <a:lstStyle/>
          <a:p>
            <a:r>
              <a:rPr lang="en-US" sz="2400" b="1" dirty="0"/>
              <a:t>Biased Exponent Representation</a:t>
            </a:r>
          </a:p>
        </p:txBody>
      </p:sp>
      <p:sp>
        <p:nvSpPr>
          <p:cNvPr id="4" name="TextBox 3"/>
          <p:cNvSpPr txBox="1"/>
          <p:nvPr/>
        </p:nvSpPr>
        <p:spPr>
          <a:xfrm>
            <a:off x="914400" y="2286002"/>
            <a:ext cx="7010400" cy="3323987"/>
          </a:xfrm>
          <a:prstGeom prst="rect">
            <a:avLst/>
          </a:prstGeom>
          <a:noFill/>
        </p:spPr>
        <p:txBody>
          <a:bodyPr wrap="square" rtlCol="0">
            <a:spAutoFit/>
          </a:bodyPr>
          <a:lstStyle/>
          <a:p>
            <a:pPr algn="just"/>
            <a:r>
              <a:rPr lang="en-US" dirty="0"/>
              <a:t>IEEE 754 : exponent -biased representation</a:t>
            </a:r>
          </a:p>
          <a:p>
            <a:pPr algn="just"/>
            <a:endParaRPr lang="en-US" dirty="0"/>
          </a:p>
          <a:p>
            <a:pPr algn="just"/>
            <a:r>
              <a:rPr lang="en-US" dirty="0"/>
              <a:t>For single precision, IEEE 754 uses a bias of 127.</a:t>
            </a:r>
          </a:p>
          <a:p>
            <a:pPr algn="just"/>
            <a:endParaRPr lang="en-US" dirty="0"/>
          </a:p>
          <a:p>
            <a:pPr algn="just"/>
            <a:endParaRPr lang="en-US" dirty="0"/>
          </a:p>
          <a:p>
            <a:pPr algn="just"/>
            <a:endParaRPr lang="en-US" dirty="0"/>
          </a:p>
          <a:p>
            <a:pPr algn="just"/>
            <a:endParaRPr lang="en-US" dirty="0"/>
          </a:p>
          <a:p>
            <a:pPr algn="just"/>
            <a:r>
              <a:rPr lang="en-US" dirty="0"/>
              <a:t>So -1 is represented as -1+127=126</a:t>
            </a:r>
            <a:r>
              <a:rPr lang="en-US" baseline="-25000" dirty="0"/>
              <a:t>10</a:t>
            </a:r>
            <a:r>
              <a:rPr lang="en-US" dirty="0"/>
              <a:t>= 0111 1110</a:t>
            </a:r>
            <a:r>
              <a:rPr lang="en-US" baseline="-25000" dirty="0"/>
              <a:t>2</a:t>
            </a:r>
            <a:r>
              <a:rPr lang="en-US" dirty="0"/>
              <a:t>(Exponent)</a:t>
            </a:r>
            <a:endParaRPr lang="en-US" baseline="-25000" dirty="0"/>
          </a:p>
          <a:p>
            <a:pPr algn="just"/>
            <a:r>
              <a:rPr lang="en-US" dirty="0"/>
              <a:t>+1 is represented as 1+127=128</a:t>
            </a:r>
            <a:r>
              <a:rPr lang="en-US" baseline="-25000" dirty="0"/>
              <a:t>10</a:t>
            </a:r>
            <a:r>
              <a:rPr lang="en-US" dirty="0"/>
              <a:t>= 1000 0000</a:t>
            </a:r>
            <a:r>
              <a:rPr lang="en-US" baseline="-25000" dirty="0"/>
              <a:t>2</a:t>
            </a:r>
          </a:p>
          <a:p>
            <a:pPr algn="just"/>
            <a:endParaRPr lang="en-US" baseline="-25000" dirty="0"/>
          </a:p>
          <a:p>
            <a:pPr algn="just"/>
            <a:r>
              <a:rPr lang="en-US" dirty="0"/>
              <a:t>For double precision, IEEE 754 uses a bias of 1023.</a:t>
            </a:r>
          </a:p>
          <a:p>
            <a:pPr algn="just"/>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285652"/>
            <a:ext cx="5410200" cy="772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97411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6839" y="898193"/>
            <a:ext cx="1746760" cy="523220"/>
          </a:xfrm>
          <a:prstGeom prst="rect">
            <a:avLst/>
          </a:prstGeom>
        </p:spPr>
        <p:txBody>
          <a:bodyPr wrap="none">
            <a:spAutoFit/>
          </a:bodyPr>
          <a:lstStyle/>
          <a:p>
            <a:r>
              <a:rPr lang="en-US" sz="2800" b="1" dirty="0"/>
              <a:t>Exercise 1:</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1" y="1354596"/>
            <a:ext cx="8051721" cy="45128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450496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5B0B573EC6A244CBB1320D8E6061CD0" ma:contentTypeVersion="12" ma:contentTypeDescription="Create a new document." ma:contentTypeScope="" ma:versionID="607c0016ddcdc6d8dce74a8843b43174">
  <xsd:schema xmlns:xsd="http://www.w3.org/2001/XMLSchema" xmlns:xs="http://www.w3.org/2001/XMLSchema" xmlns:p="http://schemas.microsoft.com/office/2006/metadata/properties" xmlns:ns2="d12f77d6-7435-44c9-91b9-005915f196b3" xmlns:ns3="a14683dc-acff-4aa3-9ceb-a35f8ebed1f0" targetNamespace="http://schemas.microsoft.com/office/2006/metadata/properties" ma:root="true" ma:fieldsID="3984c9aaa21a942eebc8c95f5575fa7a" ns2:_="" ns3:_="">
    <xsd:import namespace="d12f77d6-7435-44c9-91b9-005915f196b3"/>
    <xsd:import namespace="a14683dc-acff-4aa3-9ceb-a35f8ebed1f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12f77d6-7435-44c9-91b9-005915f196b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14683dc-acff-4aa3-9ceb-a35f8ebed1f0"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DD06F7E-5B63-48A5-AC67-11E64824B1E2}"/>
</file>

<file path=customXml/itemProps2.xml><?xml version="1.0" encoding="utf-8"?>
<ds:datastoreItem xmlns:ds="http://schemas.openxmlformats.org/officeDocument/2006/customXml" ds:itemID="{8C11D837-B8EC-407B-88A3-02820325E642}"/>
</file>

<file path=customXml/itemProps3.xml><?xml version="1.0" encoding="utf-8"?>
<ds:datastoreItem xmlns:ds="http://schemas.openxmlformats.org/officeDocument/2006/customXml" ds:itemID="{C4A495C1-F155-4EED-9EB6-801F5694536C}"/>
</file>

<file path=docProps/app.xml><?xml version="1.0" encoding="utf-8"?>
<Properties xmlns="http://schemas.openxmlformats.org/officeDocument/2006/extended-properties" xmlns:vt="http://schemas.openxmlformats.org/officeDocument/2006/docPropsVTypes">
  <TotalTime>8199</TotalTime>
  <Words>3779</Words>
  <Application>Microsoft Office PowerPoint</Application>
  <PresentationFormat>On-screen Show (4:3)</PresentationFormat>
  <Paragraphs>410</Paragraphs>
  <Slides>113</Slides>
  <Notes>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113</vt:i4>
      </vt:variant>
    </vt:vector>
  </HeadingPairs>
  <TitlesOfParts>
    <vt:vector size="124" baseType="lpstr">
      <vt:lpstr>Arial</vt:lpstr>
      <vt:lpstr>Calibri</vt:lpstr>
      <vt:lpstr>Cambria Math</vt:lpstr>
      <vt:lpstr>Carlito_4h_3</vt:lpstr>
      <vt:lpstr>Century Schoolbook</vt:lpstr>
      <vt:lpstr>Kreon</vt:lpstr>
      <vt:lpstr>Roboto</vt:lpstr>
      <vt:lpstr>Times New Roman</vt:lpstr>
      <vt:lpstr>TimesNewRomanPSMT</vt:lpstr>
      <vt:lpstr>Wingdings</vt:lpstr>
      <vt:lpstr>Office Theme</vt:lpstr>
      <vt:lpstr>Module 2 Data Representation  Part 1</vt:lpstr>
      <vt:lpstr>Integer Representation</vt:lpstr>
      <vt:lpstr>PowerPoint Presentation</vt:lpstr>
      <vt:lpstr>PowerPoint Presentation</vt:lpstr>
      <vt:lpstr>PowerPoint Presentation</vt:lpstr>
      <vt:lpstr>Integer Representation (cont’d)</vt:lpstr>
      <vt:lpstr>SUMMARY OF THE TABLE </vt:lpstr>
      <vt:lpstr>PowerPoint Presentation</vt:lpstr>
      <vt:lpstr>Binary Subtraction </vt:lpstr>
      <vt:lpstr>PowerPoint Presentation</vt:lpstr>
      <vt:lpstr>PowerPoint Presentation</vt:lpstr>
      <vt:lpstr>Binary Multiplication</vt:lpstr>
      <vt:lpstr>PowerPoint Presentation</vt:lpstr>
      <vt:lpstr>Binary Division </vt:lpstr>
      <vt:lpstr>Half Adder</vt:lpstr>
      <vt:lpstr>Truth Table and Circuit Diagram </vt:lpstr>
      <vt:lpstr>Full Adder</vt:lpstr>
      <vt:lpstr>Truth Table and Circuit Diagram </vt:lpstr>
      <vt:lpstr>Half Subtractor</vt:lpstr>
      <vt:lpstr>Truth Table and Circuit Diagram </vt:lpstr>
      <vt:lpstr>Half Subtractors</vt:lpstr>
      <vt:lpstr>Full Subtractor</vt:lpstr>
      <vt:lpstr>Ripple  Carry Adder </vt:lpstr>
      <vt:lpstr>PowerPoint Presentation</vt:lpstr>
      <vt:lpstr>example</vt:lpstr>
      <vt:lpstr>Ripple  Carry Adder </vt:lpstr>
      <vt:lpstr>Binary Multiplier</vt:lpstr>
      <vt:lpstr>Binary Multiplier</vt:lpstr>
      <vt:lpstr>Binary Multiplier</vt:lpstr>
      <vt:lpstr>Binary Multiplier</vt:lpstr>
      <vt:lpstr>Binary Multiplier</vt:lpstr>
      <vt:lpstr>Shift-and-Add Multiplier</vt:lpstr>
      <vt:lpstr>Shift-and-Add Multiplier</vt:lpstr>
      <vt:lpstr>Shift-and-Add Multiplier</vt:lpstr>
      <vt:lpstr>Shift - and - Add multiplier</vt:lpstr>
      <vt:lpstr>Shift-and-Add Multiplier</vt:lpstr>
      <vt:lpstr>Shift-and-Add Multiplier</vt:lpstr>
      <vt:lpstr>PowerPoint Presentation</vt:lpstr>
      <vt:lpstr>Signed Multiplication - Booth Algorithm</vt:lpstr>
      <vt:lpstr>Signed Multiplication - Booth Algorithm</vt:lpstr>
      <vt:lpstr>Signed Multiplication - Booth Algorithm</vt:lpstr>
      <vt:lpstr>Signed Multiplication - Booth Algorithm</vt:lpstr>
      <vt:lpstr>PowerPoint Presentation</vt:lpstr>
      <vt:lpstr>PowerPoint Presentation</vt:lpstr>
      <vt:lpstr>MULTIPLICATION</vt:lpstr>
      <vt:lpstr>The BOOTH RECODED MULTIPLIER</vt:lpstr>
      <vt:lpstr>The BOOTH RECODED MULTIPLIER</vt:lpstr>
      <vt:lpstr>BOOTH Algorithm</vt:lpstr>
      <vt:lpstr>BOOTH Algorithm</vt:lpstr>
      <vt:lpstr>BOOTH Algorithm</vt:lpstr>
      <vt:lpstr>BOOTH Algorithm</vt:lpstr>
      <vt:lpstr>BOOTH Algorithm</vt:lpstr>
      <vt:lpstr>PowerPoint Presentation</vt:lpstr>
      <vt:lpstr>Fast Multiplication</vt:lpstr>
      <vt:lpstr>Bit-Pair Recoding of Multipliers</vt:lpstr>
      <vt:lpstr>Bit-Pair Recoding of Multipliers</vt:lpstr>
      <vt:lpstr>PowerPoint Presentation</vt:lpstr>
      <vt:lpstr>Bit-Pair Recoding of Multipliers</vt:lpstr>
      <vt:lpstr>Carry-Save Addition of Summands</vt:lpstr>
      <vt:lpstr>Carry-Save Addition of Summands</vt:lpstr>
      <vt:lpstr>Ripple Carry Array</vt:lpstr>
      <vt:lpstr>Carry Save Array </vt:lpstr>
      <vt:lpstr>Carry-Save Addition of Summands</vt:lpstr>
      <vt:lpstr>Carry-Save Addition of Summands</vt:lpstr>
      <vt:lpstr>Carry-Save Addition of Summands</vt:lpstr>
      <vt:lpstr>Carry-Save Addition of Summands</vt:lpstr>
      <vt:lpstr>Integer Division</vt:lpstr>
      <vt:lpstr>Integer Division</vt:lpstr>
      <vt:lpstr>Integer Division</vt:lpstr>
      <vt:lpstr>Restoring Division</vt:lpstr>
      <vt:lpstr>PowerPoint Presentation</vt:lpstr>
      <vt:lpstr>Restoring Division</vt:lpstr>
      <vt:lpstr>Restoring Division</vt:lpstr>
      <vt:lpstr>Restoring Division</vt:lpstr>
      <vt:lpstr>Restoring Division</vt:lpstr>
      <vt:lpstr>Non-Restoring Division</vt:lpstr>
      <vt:lpstr>Non-Restoring Division</vt:lpstr>
      <vt:lpstr>Non-Restoring Division</vt:lpstr>
      <vt:lpstr>Non-Restoring Division</vt:lpstr>
      <vt:lpstr>Non-Restoring Division</vt:lpstr>
      <vt:lpstr>Non-Restoring Division</vt:lpstr>
      <vt:lpstr>PowerPoint Presentation</vt:lpstr>
      <vt:lpstr>PowerPoint Presentation</vt:lpstr>
      <vt:lpstr>PowerPoint Presentation</vt:lpstr>
      <vt:lpstr>Floating Point Numbers and Operations</vt:lpstr>
      <vt:lpstr>Floating Point Numbers and Operations</vt:lpstr>
      <vt:lpstr>PowerPoint Presentation</vt:lpstr>
      <vt:lpstr>Floating Point Numbers and Operations</vt:lpstr>
      <vt:lpstr>Floating Point Numbers and Operations</vt:lpstr>
      <vt:lpstr>Floating Point Numbers and Operations</vt:lpstr>
      <vt:lpstr>Floating Point Numbers and Operations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3: Find the decimal value for the given IEEE 754 binary representation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Floating point arithmetic: DIV rule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2</dc:title>
  <dc:creator>Admin</dc:creator>
  <cp:lastModifiedBy>Sudha Anbalagan</cp:lastModifiedBy>
  <cp:revision>233</cp:revision>
  <dcterms:created xsi:type="dcterms:W3CDTF">2006-08-16T00:00:00Z</dcterms:created>
  <dcterms:modified xsi:type="dcterms:W3CDTF">2021-09-06T11:04:18Z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0x01010095B0B573EC6A244CBB1320D8E6061CD0</vt:lpwstr>
  </property>
</Properties>
</file>